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sldIdLst>
    <p:sldId id="258" r:id="rId2"/>
    <p:sldId id="400" r:id="rId3"/>
    <p:sldId id="259" r:id="rId4"/>
    <p:sldId id="391" r:id="rId5"/>
    <p:sldId id="388" r:id="rId6"/>
    <p:sldId id="390" r:id="rId7"/>
    <p:sldId id="399" r:id="rId8"/>
    <p:sldId id="354" r:id="rId9"/>
    <p:sldId id="375" r:id="rId10"/>
    <p:sldId id="372" r:id="rId11"/>
    <p:sldId id="373" r:id="rId12"/>
    <p:sldId id="371" r:id="rId13"/>
    <p:sldId id="376" r:id="rId14"/>
    <p:sldId id="380" r:id="rId15"/>
    <p:sldId id="379" r:id="rId16"/>
    <p:sldId id="381" r:id="rId17"/>
    <p:sldId id="382" r:id="rId18"/>
    <p:sldId id="386" r:id="rId19"/>
    <p:sldId id="398" r:id="rId20"/>
    <p:sldId id="359" r:id="rId21"/>
    <p:sldId id="392" r:id="rId22"/>
    <p:sldId id="397" r:id="rId23"/>
    <p:sldId id="269" r:id="rId24"/>
    <p:sldId id="291" r:id="rId25"/>
    <p:sldId id="292" r:id="rId26"/>
    <p:sldId id="370" r:id="rId27"/>
    <p:sldId id="344" r:id="rId28"/>
    <p:sldId id="407" r:id="rId29"/>
    <p:sldId id="327" r:id="rId30"/>
    <p:sldId id="261" r:id="rId31"/>
    <p:sldId id="346" r:id="rId32"/>
    <p:sldId id="358" r:id="rId33"/>
    <p:sldId id="415" r:id="rId34"/>
    <p:sldId id="277" r:id="rId35"/>
    <p:sldId id="440" r:id="rId36"/>
    <p:sldId id="439" r:id="rId37"/>
    <p:sldId id="276" r:id="rId38"/>
    <p:sldId id="343" r:id="rId39"/>
    <p:sldId id="396" r:id="rId40"/>
    <p:sldId id="395" r:id="rId41"/>
    <p:sldId id="279" r:id="rId42"/>
    <p:sldId id="280" r:id="rId43"/>
    <p:sldId id="283" r:id="rId44"/>
    <p:sldId id="282" r:id="rId45"/>
    <p:sldId id="328" r:id="rId46"/>
    <p:sldId id="284" r:id="rId47"/>
    <p:sldId id="362" r:id="rId48"/>
    <p:sldId id="441" r:id="rId49"/>
    <p:sldId id="443" r:id="rId50"/>
    <p:sldId id="444" r:id="rId51"/>
    <p:sldId id="447" r:id="rId52"/>
    <p:sldId id="281" r:id="rId53"/>
    <p:sldId id="285" r:id="rId54"/>
    <p:sldId id="385" r:id="rId55"/>
    <p:sldId id="384" r:id="rId56"/>
    <p:sldId id="383" r:id="rId57"/>
    <p:sldId id="445" r:id="rId58"/>
    <p:sldId id="287" r:id="rId59"/>
    <p:sldId id="329" r:id="rId60"/>
    <p:sldId id="347" r:id="rId61"/>
    <p:sldId id="289" r:id="rId62"/>
    <p:sldId id="350" r:id="rId63"/>
    <p:sldId id="349" r:id="rId64"/>
    <p:sldId id="394" r:id="rId65"/>
    <p:sldId id="330" r:id="rId66"/>
    <p:sldId id="345" r:id="rId67"/>
    <p:sldId id="340" r:id="rId68"/>
    <p:sldId id="342" r:id="rId69"/>
    <p:sldId id="341" r:id="rId70"/>
    <p:sldId id="268" r:id="rId71"/>
    <p:sldId id="416" r:id="rId72"/>
    <p:sldId id="417" r:id="rId73"/>
    <p:sldId id="363" r:id="rId74"/>
    <p:sldId id="364" r:id="rId75"/>
    <p:sldId id="446" r:id="rId76"/>
    <p:sldId id="429" r:id="rId77"/>
    <p:sldId id="430" r:id="rId78"/>
    <p:sldId id="432" r:id="rId79"/>
    <p:sldId id="331" r:id="rId80"/>
    <p:sldId id="348" r:id="rId81"/>
    <p:sldId id="309" r:id="rId82"/>
    <p:sldId id="308" r:id="rId83"/>
    <p:sldId id="434" r:id="rId84"/>
    <p:sldId id="435" r:id="rId85"/>
    <p:sldId id="307" r:id="rId86"/>
    <p:sldId id="419" r:id="rId87"/>
    <p:sldId id="411" r:id="rId88"/>
    <p:sldId id="409" r:id="rId89"/>
    <p:sldId id="412" r:id="rId90"/>
    <p:sldId id="413" r:id="rId91"/>
    <p:sldId id="433" r:id="rId92"/>
    <p:sldId id="410" r:id="rId93"/>
    <p:sldId id="338" r:id="rId94"/>
    <p:sldId id="420" r:id="rId95"/>
    <p:sldId id="365" r:id="rId96"/>
    <p:sldId id="425" r:id="rId97"/>
    <p:sldId id="423" r:id="rId98"/>
    <p:sldId id="339" r:id="rId99"/>
    <p:sldId id="424" r:id="rId100"/>
    <p:sldId id="332" r:id="rId101"/>
    <p:sldId id="336" r:id="rId102"/>
    <p:sldId id="436" r:id="rId103"/>
    <p:sldId id="437" r:id="rId104"/>
    <p:sldId id="438" r:id="rId105"/>
    <p:sldId id="305" r:id="rId106"/>
    <p:sldId id="304" r:id="rId107"/>
    <p:sldId id="303" r:id="rId108"/>
    <p:sldId id="302" r:id="rId109"/>
    <p:sldId id="301" r:id="rId110"/>
    <p:sldId id="300" r:id="rId111"/>
    <p:sldId id="296" r:id="rId112"/>
    <p:sldId id="366" r:id="rId113"/>
    <p:sldId id="333" r:id="rId114"/>
    <p:sldId id="311" r:id="rId115"/>
    <p:sldId id="310" r:id="rId116"/>
    <p:sldId id="312" r:id="rId117"/>
    <p:sldId id="313" r:id="rId118"/>
    <p:sldId id="314" r:id="rId119"/>
    <p:sldId id="315" r:id="rId120"/>
    <p:sldId id="316" r:id="rId121"/>
    <p:sldId id="318" r:id="rId122"/>
    <p:sldId id="317" r:id="rId123"/>
    <p:sldId id="319" r:id="rId124"/>
    <p:sldId id="320" r:id="rId125"/>
    <p:sldId id="321" r:id="rId126"/>
    <p:sldId id="322" r:id="rId127"/>
    <p:sldId id="295" r:id="rId128"/>
    <p:sldId id="323" r:id="rId129"/>
    <p:sldId id="324" r:id="rId130"/>
    <p:sldId id="356" r:id="rId131"/>
    <p:sldId id="334" r:id="rId132"/>
    <p:sldId id="426" r:id="rId133"/>
    <p:sldId id="401" r:id="rId134"/>
    <p:sldId id="405" r:id="rId135"/>
    <p:sldId id="402" r:id="rId136"/>
    <p:sldId id="404" r:id="rId137"/>
    <p:sldId id="367" r:id="rId138"/>
    <p:sldId id="393" r:id="rId139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387" autoAdjust="0"/>
    <p:restoredTop sz="90929"/>
  </p:normalViewPr>
  <p:slideViewPr>
    <p:cSldViewPr>
      <p:cViewPr>
        <p:scale>
          <a:sx n="50" d="100"/>
          <a:sy n="50" d="100"/>
        </p:scale>
        <p:origin x="-1032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7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EFDD387-5E6A-4272-8E04-C4248334608B}" type="datetimeFigureOut">
              <a:rPr lang="en-US"/>
              <a:pPr>
                <a:defRPr/>
              </a:pPr>
              <a:t>2/25/2011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738FD19-6BF5-479F-9EC3-906337675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Plus 7 monitoring boreholes (5 at Thune Dam &amp; 2 on </a:t>
            </a:r>
            <a:r>
              <a:rPr lang="en-US" dirty="0" err="1" smtClean="0"/>
              <a:t>Shashe</a:t>
            </a:r>
            <a:r>
              <a:rPr lang="en-US" dirty="0" smtClean="0"/>
              <a:t>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38FD19-6BF5-479F-9EC3-9063376753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smtClean="0"/>
              <a:t>*This will cause borehole failure (already happened at Bobonong &amp; Motlhabeneng) other borehole records show “pump intake reached”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46DEA9-A8A5-4C72-A572-55CA184673DD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Assymetrical synform</a:t>
            </a: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C01A-5330-4C40-8A0A-F0010C017C9E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E5504-3321-44C8-88DC-981B32AF6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2F6BB-B332-4B26-9AF1-064970832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F121B-CC34-467B-9CCD-0DA201DAF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21AE5-A15A-4E99-956C-40649F046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E359-E95F-417D-911A-8C4FFA858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247B0-2546-4861-946A-70C86AFF4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6F24E-D150-427D-9B0B-7F11B9DF1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07FF6-DCCF-403B-A255-29EF374D2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8CCD-05CD-4E5E-A472-7C8C44368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EB9-4192-42D9-9051-137A61CFF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0C61D-3A97-4201-9868-94C8BFC49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A66ABB1-CBA4-4E39-B42E-D7306938F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obonong_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342900"/>
            <a:ext cx="8001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62000" y="457200"/>
            <a:ext cx="838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Department of Water Affairs  </a:t>
            </a:r>
          </a:p>
          <a:p>
            <a:pPr algn="ctr">
              <a:spcBef>
                <a:spcPct val="50000"/>
              </a:spcBef>
            </a:pPr>
            <a:r>
              <a:rPr lang="en-US" sz="3200" b="1"/>
              <a:t>Bobonong Groundwater Investigation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981200"/>
          </a:xfrm>
        </p:spPr>
        <p:txBody>
          <a:bodyPr/>
          <a:lstStyle/>
          <a:p>
            <a:r>
              <a:rPr lang="en-US" b="1" smtClean="0"/>
              <a:t>Hydrochemistry</a:t>
            </a:r>
            <a:br>
              <a:rPr lang="en-US" b="1" smtClean="0"/>
            </a:br>
            <a:r>
              <a:rPr lang="en-US" b="1" smtClean="0"/>
              <a:t>Dr. C. Smith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Durov Plot of all data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mtClean="0"/>
          </a:p>
        </p:txBody>
      </p:sp>
      <p:pic>
        <p:nvPicPr>
          <p:cNvPr id="106500" name="Picture 5" descr="Durov group all d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752600"/>
            <a:ext cx="5410200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Ion PCA analysis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07524" name="Picture 4" descr="PCA all d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1200"/>
            <a:ext cx="82296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609600" y="1905000"/>
            <a:ext cx="3200400" cy="2514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371600" y="2819400"/>
            <a:ext cx="2438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Type 7</a:t>
            </a:r>
          </a:p>
          <a:p>
            <a:r>
              <a:rPr lang="en-US" sz="1800"/>
              <a:t>High TDS (&gt;2000mg/l)</a:t>
            </a:r>
          </a:p>
          <a:p>
            <a:r>
              <a:rPr lang="en-US" sz="1800"/>
              <a:t>Na</a:t>
            </a:r>
            <a:r>
              <a:rPr lang="en-US" sz="1800" baseline="-25000"/>
              <a:t>2</a:t>
            </a:r>
            <a:r>
              <a:rPr lang="en-US" sz="1800"/>
              <a:t>SO</a:t>
            </a:r>
            <a:r>
              <a:rPr lang="en-US" sz="1800" baseline="-25000"/>
              <a:t>4 </a:t>
            </a:r>
            <a:r>
              <a:rPr lang="en-US" sz="1800"/>
              <a:t>water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914400" y="5254625"/>
            <a:ext cx="2654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SE edge of the project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  <p:bldP spid="44040" grpId="0"/>
      <p:bldP spid="4404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Major Ion PCA analysis 10513 and 10512 removed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08548" name="Picture 5" descr="PCA all data except 10512 and 105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84582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3810000" y="2743200"/>
            <a:ext cx="0" cy="2438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5562600" y="2514600"/>
            <a:ext cx="0" cy="3124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457200" y="2514600"/>
            <a:ext cx="2736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High TDS (up to 2000mg/l)</a:t>
            </a:r>
          </a:p>
          <a:p>
            <a:r>
              <a:rPr lang="en-US" sz="1800"/>
              <a:t>F &gt;1mg/l, low NO</a:t>
            </a:r>
            <a:r>
              <a:rPr lang="en-US" sz="1800" baseline="-25000"/>
              <a:t>3</a:t>
            </a:r>
          </a:p>
          <a:p>
            <a:r>
              <a:rPr lang="en-US" sz="1800"/>
              <a:t>NaCl and NaCa-Cl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365125" y="2438400"/>
            <a:ext cx="33686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Mainly along northern edge of the Motloutse River</a:t>
            </a:r>
          </a:p>
          <a:p>
            <a:r>
              <a:rPr lang="en-US" sz="1800"/>
              <a:t>‘End Waters’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4175125" y="4381500"/>
            <a:ext cx="82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 5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3249613" y="5257800"/>
            <a:ext cx="29225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Mixed waters</a:t>
            </a:r>
          </a:p>
          <a:p>
            <a:r>
              <a:rPr lang="en-US" sz="1800"/>
              <a:t>NaCl-SO</a:t>
            </a:r>
            <a:r>
              <a:rPr lang="en-US" sz="1800" baseline="-25000"/>
              <a:t>4 </a:t>
            </a:r>
            <a:r>
              <a:rPr lang="en-US" sz="1800"/>
              <a:t>&amp; locally CaSO4</a:t>
            </a:r>
          </a:p>
          <a:p>
            <a:r>
              <a:rPr lang="en-US" sz="1800"/>
              <a:t>TDS &gt;1000 North of the river</a:t>
            </a:r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>
            <a:off x="6400800" y="2743200"/>
            <a:ext cx="0" cy="2438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5334000" y="2133600"/>
            <a:ext cx="132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Types 3 &amp; 4</a:t>
            </a:r>
          </a:p>
        </p:txBody>
      </p:sp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4495800" y="5257800"/>
            <a:ext cx="43307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 3</a:t>
            </a:r>
          </a:p>
          <a:p>
            <a:r>
              <a:rPr lang="en-US" sz="1800"/>
              <a:t>Recharge waters near Gobojango &amp; alluvium</a:t>
            </a:r>
          </a:p>
          <a:p>
            <a:r>
              <a:rPr lang="en-US" sz="1800"/>
              <a:t>Ca and Mg also NO</a:t>
            </a:r>
            <a:r>
              <a:rPr lang="en-US" sz="1800" baseline="-25000"/>
              <a:t>3</a:t>
            </a:r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562600" y="4876800"/>
            <a:ext cx="29654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 4</a:t>
            </a:r>
          </a:p>
          <a:p>
            <a:r>
              <a:rPr lang="en-US" sz="1800"/>
              <a:t>Developing water</a:t>
            </a:r>
          </a:p>
          <a:p>
            <a:r>
              <a:rPr lang="en-US" sz="1800"/>
              <a:t>Ca &amp; Mg low, Na increased</a:t>
            </a:r>
          </a:p>
          <a:p>
            <a:r>
              <a:rPr lang="en-US" sz="1800"/>
              <a:t>Mixed anions</a:t>
            </a:r>
          </a:p>
          <a:p>
            <a:r>
              <a:rPr lang="en-US" sz="1800"/>
              <a:t>Mainly south of the Motloutse</a:t>
            </a: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2514600" y="4419600"/>
            <a:ext cx="82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 6</a:t>
            </a: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6781800" y="2819400"/>
            <a:ext cx="132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Types 1 &amp;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 animBg="1"/>
      <p:bldP spid="45067" grpId="0" animBg="1"/>
      <p:bldP spid="45069" grpId="0"/>
      <p:bldP spid="45069" grpId="1"/>
      <p:bldP spid="45070" grpId="0"/>
      <p:bldP spid="45070" grpId="1"/>
      <p:bldP spid="45071" grpId="0"/>
      <p:bldP spid="45072" grpId="0"/>
      <p:bldP spid="45072" grpId="1"/>
      <p:bldP spid="45076" grpId="0" animBg="1"/>
      <p:bldP spid="45077" grpId="0"/>
      <p:bldP spid="45078" grpId="0"/>
      <p:bldP spid="45078" grpId="1"/>
      <p:bldP spid="45080" grpId="0"/>
      <p:bldP spid="45080" grpId="1"/>
      <p:bldP spid="45081" grpId="0"/>
      <p:bldP spid="4508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Major Ion PCA analysis Score &gt;0.1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09572" name="Picture 9" descr="PCA all groups 1 and 2 on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20925"/>
            <a:ext cx="86868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Oval 10"/>
          <p:cNvSpPr>
            <a:spLocks noChangeArrowheads="1"/>
          </p:cNvSpPr>
          <p:nvPr/>
        </p:nvSpPr>
        <p:spPr bwMode="auto">
          <a:xfrm>
            <a:off x="1752600" y="3048000"/>
            <a:ext cx="2819400" cy="2514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Oval 11"/>
          <p:cNvSpPr>
            <a:spLocks noChangeArrowheads="1"/>
          </p:cNvSpPr>
          <p:nvPr/>
        </p:nvSpPr>
        <p:spPr bwMode="auto">
          <a:xfrm>
            <a:off x="4724400" y="2743200"/>
            <a:ext cx="3810000" cy="28956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6461125" y="4686300"/>
            <a:ext cx="82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 2</a:t>
            </a: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2498725" y="4762500"/>
            <a:ext cx="82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 1</a:t>
            </a: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685800" y="5575300"/>
            <a:ext cx="241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 1: Ca, Mg – HCO</a:t>
            </a:r>
            <a:r>
              <a:rPr lang="en-US" sz="1800" baseline="-25000"/>
              <a:t>3</a:t>
            </a:r>
          </a:p>
          <a:p>
            <a:r>
              <a:rPr lang="en-US" sz="1800"/>
              <a:t>TDS &lt;1000, nitrate &gt;10</a:t>
            </a: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5943600" y="5607050"/>
            <a:ext cx="284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Type 2: similar to Type 1</a:t>
            </a:r>
          </a:p>
          <a:p>
            <a:r>
              <a:rPr lang="en-US" sz="1800"/>
              <a:t> with higher Na (ca 100mg/l)</a:t>
            </a: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1676400" y="1752600"/>
            <a:ext cx="5945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Mainly found in the SE, south of the Motloutse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 animBg="1"/>
      <p:bldP spid="48139" grpId="0" animBg="1"/>
      <p:bldP spid="48143" grpId="0"/>
      <p:bldP spid="48144" grpId="0"/>
      <p:bldP spid="48145" grpId="0"/>
      <p:bldP spid="48146" grpId="0"/>
      <p:bldP spid="4814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Hydrochemical cross-sections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10596" name="Picture 5" descr="Hydrochemical section l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1371600"/>
            <a:ext cx="9020175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South – North cross-section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idx="1"/>
          </p:nvPr>
        </p:nvGraphicFramePr>
        <p:xfrm>
          <a:off x="685800" y="1371600"/>
          <a:ext cx="7772400" cy="4876800"/>
        </p:xfrm>
        <a:graphic>
          <a:graphicData uri="http://schemas.openxmlformats.org/presentationml/2006/ole">
            <p:oleObj spid="_x0000_s3074" name="Chart" r:id="rId3" imgW="8010573" imgH="284778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West to East cross-section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idx="1"/>
          </p:nvPr>
        </p:nvGraphicFramePr>
        <p:xfrm>
          <a:off x="685800" y="1371600"/>
          <a:ext cx="7772400" cy="4953000"/>
        </p:xfrm>
        <a:graphic>
          <a:graphicData uri="http://schemas.openxmlformats.org/presentationml/2006/ole">
            <p:oleObj spid="_x0000_s4098" name="Chart" r:id="rId3" imgW="8010573" imgH="284778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Magnesium (meq/l)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11620" name="Picture 5" descr="mg meq 091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1975" y="2076450"/>
            <a:ext cx="902017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Sodium (meq/l)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12644" name="Picture 6" descr="Na m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2393950"/>
            <a:ext cx="90201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64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TDS (‘mg/l’)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13668" name="Picture 4" descr="TDS 091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1550"/>
            <a:ext cx="90201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Occurrence of groundwater types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14692" name="Picture 5" descr="PCA clas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1555750"/>
            <a:ext cx="10439400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1314450" y="174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5715" name="Picture 2" descr="PCA classes and water level"/>
          <p:cNvPicPr>
            <a:picLocks noChangeAspect="1" noChangeArrowheads="1"/>
          </p:cNvPicPr>
          <p:nvPr/>
        </p:nvPicPr>
        <p:blipFill>
          <a:blip r:embed="rId2" cstate="print"/>
          <a:srcRect l="9540" t="4298" r="22894" b="17195"/>
          <a:stretch>
            <a:fillRect/>
          </a:stretch>
        </p:blipFill>
        <p:spPr bwMode="auto">
          <a:xfrm>
            <a:off x="0" y="838200"/>
            <a:ext cx="9525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981200"/>
          </a:xfrm>
        </p:spPr>
        <p:txBody>
          <a:bodyPr/>
          <a:lstStyle/>
          <a:p>
            <a:r>
              <a:rPr lang="en-US" b="1" smtClean="0"/>
              <a:t>Groundwater Model</a:t>
            </a:r>
            <a:br>
              <a:rPr lang="en-US" b="1" smtClean="0"/>
            </a:br>
            <a:r>
              <a:rPr lang="en-US" b="1" smtClean="0"/>
              <a:t>Dr. C. Smith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Modelling Objectives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Incorporate data from the project into a calibrated computer model</a:t>
            </a:r>
          </a:p>
          <a:p>
            <a:r>
              <a:rPr lang="en-US" b="1" smtClean="0"/>
              <a:t>Simulate aquifer response to pumping scenarios</a:t>
            </a:r>
          </a:p>
          <a:p>
            <a:r>
              <a:rPr lang="en-US" b="1" smtClean="0"/>
              <a:t>Evaluate exploitable resource</a:t>
            </a:r>
          </a:p>
          <a:p>
            <a:r>
              <a:rPr lang="en-US" b="1" smtClean="0"/>
              <a:t>Propose a groundwater management scheme</a:t>
            </a:r>
          </a:p>
          <a:p>
            <a:pPr lvl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 Geology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mtClean="0"/>
          </a:p>
        </p:txBody>
      </p:sp>
      <p:pic>
        <p:nvPicPr>
          <p:cNvPr id="118788" name="Picture 5" descr="Surfer ge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2133600"/>
            <a:ext cx="90201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North to South Cross-Section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mtClean="0"/>
          </a:p>
        </p:txBody>
      </p:sp>
      <p:pic>
        <p:nvPicPr>
          <p:cNvPr id="119812" name="Picture 5" descr="colin new cross section project boreholes north sou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057400"/>
            <a:ext cx="57912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Conceptual Model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20836" name="Picture 4" descr="Conceptual 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09800"/>
            <a:ext cx="74199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Modelled recharge/discharge areas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21860" name="Picture 5" descr="Network and recharge ar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17713"/>
            <a:ext cx="8567738" cy="40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Modelled top of Tsheung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22884" name="Picture 4" descr="Feflow Base of basa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816292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64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99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Modelled v Observed heads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ph idx="1"/>
          </p:nvPr>
        </p:nvGraphicFramePr>
        <p:xfrm>
          <a:off x="742950" y="2133600"/>
          <a:ext cx="8020050" cy="4264025"/>
        </p:xfrm>
        <a:graphic>
          <a:graphicData uri="http://schemas.openxmlformats.org/presentationml/2006/ole">
            <p:oleObj spid="_x0000_s5122" name="Chart" r:id="rId3" imgW="6896148" imgH="3667316" progId="Excel.Chart.8">
              <p:embed/>
            </p:oleObj>
          </a:graphicData>
        </a:graphic>
      </p:graphicFrame>
      <p:sp>
        <p:nvSpPr>
          <p:cNvPr id="5124" name="Text Box 999"/>
          <p:cNvSpPr txBox="1">
            <a:spLocks noChangeArrowheads="1"/>
          </p:cNvSpPr>
          <p:nvPr/>
        </p:nvSpPr>
        <p:spPr bwMode="auto">
          <a:xfrm>
            <a:off x="5394325" y="4460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54248" name="Text Box 1000"/>
          <p:cNvSpPr txBox="1">
            <a:spLocks noChangeArrowheads="1"/>
          </p:cNvSpPr>
          <p:nvPr/>
        </p:nvSpPr>
        <p:spPr bwMode="auto">
          <a:xfrm>
            <a:off x="4495800" y="4572000"/>
            <a:ext cx="35464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K=0.15m/d (T=10m</a:t>
            </a:r>
            <a:r>
              <a:rPr lang="en-GB" sz="1800" baseline="30000"/>
              <a:t>2</a:t>
            </a:r>
            <a:r>
              <a:rPr lang="en-GB" sz="1800"/>
              <a:t>/d)</a:t>
            </a:r>
          </a:p>
          <a:p>
            <a:r>
              <a:rPr lang="en-GB" sz="1800"/>
              <a:t>S=2.3E-3 (Ss=3E-5 for 75m aquifer)</a:t>
            </a:r>
          </a:p>
          <a:p>
            <a:r>
              <a:rPr lang="en-GB" sz="1800"/>
              <a:t>Sy=0.012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4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182880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23907" name="Picture 2" descr="Water levels Jan 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6625"/>
            <a:ext cx="914400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84582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Groundwater Levels (already showing some depletion around existing Bobonong Wellfield Boreholes)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Modelled 10 year drawdown for Bobonong wells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endParaRPr lang="en-GB" smtClean="0"/>
          </a:p>
        </p:txBody>
      </p:sp>
      <p:pic>
        <p:nvPicPr>
          <p:cNvPr id="124932" name="Picture 4" descr="Drawdown bobonong 2 wells 1600 10 ye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2352675"/>
            <a:ext cx="56197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Recharge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Various estimates of recharge in the order of 10,000 to 15,000m</a:t>
            </a:r>
            <a:r>
              <a:rPr lang="en-US" b="1" baseline="30000" smtClean="0"/>
              <a:t>3</a:t>
            </a:r>
            <a:r>
              <a:rPr lang="en-US" b="1" smtClean="0"/>
              <a:t>/day</a:t>
            </a:r>
          </a:p>
          <a:p>
            <a:r>
              <a:rPr lang="en-US" b="1" smtClean="0"/>
              <a:t>Balanced by flow through the basalt and eastern boundary</a:t>
            </a:r>
          </a:p>
          <a:p>
            <a:r>
              <a:rPr lang="en-US" b="1" smtClean="0"/>
              <a:t>Estimated recharge 2 to 8mm/year around the edge of the aquifer</a:t>
            </a:r>
          </a:p>
          <a:p>
            <a:r>
              <a:rPr lang="en-US" b="1" smtClean="0"/>
              <a:t>Basalt discharge around &lt;1mm/year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Modelled groundwater levels (A)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26980" name="Picture 4" descr="Modelled water level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1295400"/>
            <a:ext cx="14470063" cy="64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Modelled groundwater levels (B)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28004" name="Picture 6" descr="Pest 29 flow in SE 101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1263" y="1830388"/>
            <a:ext cx="12869863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Modelled drawdown: 16 wells 300m</a:t>
            </a:r>
            <a:r>
              <a:rPr lang="en-US" sz="4000" baseline="30000" smtClean="0"/>
              <a:t>3</a:t>
            </a:r>
            <a:r>
              <a:rPr lang="en-US" sz="4000" smtClean="0"/>
              <a:t>/d 20 years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29028" name="Picture 4" descr="16 wells 300m3 20 ye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8463" y="1296988"/>
            <a:ext cx="14241463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2662238" y="1690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0051" name="Picture 2" descr="Run 4 16 at 500 20y 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07975"/>
            <a:ext cx="7010400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7620000" cy="1014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Modelled Drawdown in 2030 abstracting 7500 m</a:t>
            </a:r>
            <a:r>
              <a:rPr lang="en-US" b="1" baseline="30000"/>
              <a:t>3</a:t>
            </a:r>
            <a:r>
              <a:rPr lang="en-US" b="1"/>
              <a:t>/day</a:t>
            </a:r>
          </a:p>
          <a:p>
            <a:pPr algn="ctr">
              <a:spcBef>
                <a:spcPct val="50000"/>
              </a:spcBef>
            </a:pPr>
            <a:r>
              <a:rPr lang="en-US" b="1"/>
              <a:t>Note - Maximum Drawdown only around 35 m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Modelled drawdown: 16 wells 500m</a:t>
            </a:r>
            <a:r>
              <a:rPr lang="en-US" sz="4000" baseline="30000" smtClean="0"/>
              <a:t>3</a:t>
            </a:r>
            <a:r>
              <a:rPr lang="en-US" sz="4000" smtClean="0"/>
              <a:t>/d 20 years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31076" name="Picture 5" descr="16 wells at 500m3 20 ye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1665288"/>
            <a:ext cx="13411200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Pathlines: 500m</a:t>
            </a:r>
            <a:r>
              <a:rPr lang="en-US" baseline="30000" smtClean="0"/>
              <a:t>3</a:t>
            </a:r>
            <a:r>
              <a:rPr lang="en-US" smtClean="0"/>
              <a:t>/d scenario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32100" name="Picture 4" descr="flow lines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5532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64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\\Computer2\computer2\temp2\Transfer\Fred\Tony presentaionFeb2011\fig85_aquifer and bh protection z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382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772400" cy="2286000"/>
          </a:xfrm>
        </p:spPr>
        <p:txBody>
          <a:bodyPr/>
          <a:lstStyle/>
          <a:p>
            <a:r>
              <a:rPr lang="en-US" b="1" smtClean="0"/>
              <a:t>Conclusions &amp; Recommendations</a:t>
            </a:r>
            <a:br>
              <a:rPr lang="en-US" b="1" smtClean="0"/>
            </a:br>
            <a:r>
              <a:rPr lang="en-US" b="1" smtClean="0"/>
              <a:t>T. Preston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sz="2800" b="1" smtClean="0"/>
              <a:t>Major Conclusions</a:t>
            </a:r>
          </a:p>
        </p:txBody>
      </p:sp>
      <p:sp>
        <p:nvSpPr>
          <p:cNvPr id="135171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r>
              <a:rPr lang="en-US" sz="2000" b="1" dirty="0" smtClean="0"/>
              <a:t>A new Geology map has been generated</a:t>
            </a:r>
          </a:p>
          <a:p>
            <a:r>
              <a:rPr lang="en-US" sz="2000" b="1" dirty="0" err="1" smtClean="0"/>
              <a:t>Radiometrics</a:t>
            </a:r>
            <a:r>
              <a:rPr lang="en-US" sz="2000" b="1" dirty="0" smtClean="0"/>
              <a:t> allowed mapping of </a:t>
            </a:r>
            <a:r>
              <a:rPr lang="en-US" sz="2000" b="1" dirty="0" err="1" smtClean="0"/>
              <a:t>Madikama</a:t>
            </a:r>
            <a:r>
              <a:rPr lang="en-US" sz="2000" b="1" dirty="0" smtClean="0"/>
              <a:t> Beds</a:t>
            </a:r>
          </a:p>
          <a:p>
            <a:r>
              <a:rPr lang="en-US" sz="2000" b="1" dirty="0" smtClean="0"/>
              <a:t>The half </a:t>
            </a:r>
            <a:r>
              <a:rPr lang="en-US" sz="2000" b="1" dirty="0" err="1" smtClean="0"/>
              <a:t>graben</a:t>
            </a:r>
            <a:r>
              <a:rPr lang="en-US" sz="2000" b="1" dirty="0" smtClean="0"/>
              <a:t> model is replaced by an </a:t>
            </a:r>
            <a:r>
              <a:rPr lang="en-US" sz="2000" b="1" dirty="0" err="1" smtClean="0"/>
              <a:t>assymetric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synform</a:t>
            </a:r>
            <a:endParaRPr lang="en-US" sz="2000" b="1" dirty="0" smtClean="0"/>
          </a:p>
          <a:p>
            <a:r>
              <a:rPr lang="en-US" sz="2000" b="1" dirty="0" smtClean="0"/>
              <a:t>Major structures are </a:t>
            </a:r>
            <a:r>
              <a:rPr lang="en-US" sz="2000" b="1" dirty="0" smtClean="0"/>
              <a:t>the </a:t>
            </a:r>
            <a:r>
              <a:rPr lang="en-US" sz="2000" b="1" dirty="0" err="1" smtClean="0"/>
              <a:t>Bobonong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graben</a:t>
            </a:r>
            <a:r>
              <a:rPr lang="en-US" sz="2000" b="1" dirty="0" smtClean="0"/>
              <a:t> and the </a:t>
            </a:r>
            <a:r>
              <a:rPr lang="en-US" sz="2000" b="1" dirty="0" err="1" smtClean="0"/>
              <a:t>Gobojango</a:t>
            </a:r>
            <a:r>
              <a:rPr lang="en-US" sz="2000" b="1" dirty="0" smtClean="0"/>
              <a:t> and </a:t>
            </a:r>
            <a:r>
              <a:rPr lang="en-US" sz="2000" b="1" dirty="0" err="1" smtClean="0"/>
              <a:t>Thuni</a:t>
            </a:r>
            <a:r>
              <a:rPr lang="en-US" sz="2000" b="1" dirty="0" smtClean="0"/>
              <a:t> faults</a:t>
            </a:r>
          </a:p>
          <a:p>
            <a:r>
              <a:rPr lang="en-US" sz="2000" b="1" dirty="0" smtClean="0"/>
              <a:t>A maximum thickness of 752m of basalt was recorded</a:t>
            </a:r>
          </a:p>
          <a:p>
            <a:r>
              <a:rPr lang="en-US" sz="2000" b="1" dirty="0" smtClean="0"/>
              <a:t>Areas of unconfined </a:t>
            </a:r>
            <a:r>
              <a:rPr lang="en-US" sz="2000" b="1" dirty="0" err="1" smtClean="0"/>
              <a:t>Lebung</a:t>
            </a:r>
            <a:r>
              <a:rPr lang="en-US" sz="2000" b="1" dirty="0" smtClean="0"/>
              <a:t> &amp; </a:t>
            </a:r>
            <a:r>
              <a:rPr lang="en-US" sz="2000" b="1" dirty="0" err="1" smtClean="0"/>
              <a:t>Ecca</a:t>
            </a:r>
            <a:r>
              <a:rPr lang="en-US" sz="2000" b="1" dirty="0" smtClean="0"/>
              <a:t> are important recharge zones</a:t>
            </a:r>
          </a:p>
          <a:p>
            <a:endParaRPr lang="en-US" sz="2000" b="1" dirty="0" smtClean="0"/>
          </a:p>
        </p:txBody>
      </p:sp>
      <p:sp>
        <p:nvSpPr>
          <p:cNvPr id="13517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r>
              <a:rPr lang="en-US" sz="2000" b="1" smtClean="0"/>
              <a:t>Recharge has been estimated at 1mm which equates to 10,000m3/day over the recharge zone</a:t>
            </a:r>
          </a:p>
          <a:p>
            <a:r>
              <a:rPr lang="en-US" sz="2000" b="1" smtClean="0"/>
              <a:t>Abstraction (water demand 6000m3/day) is sustainable</a:t>
            </a:r>
          </a:p>
          <a:p>
            <a:r>
              <a:rPr lang="en-US" sz="2000" b="1" smtClean="0"/>
              <a:t>Artesian groundwater conditions have been recorded with yields &gt;100m3/hr</a:t>
            </a:r>
          </a:p>
          <a:p>
            <a:r>
              <a:rPr lang="en-US" sz="2000" b="1" smtClean="0"/>
              <a:t>The groundwater quality of the Tsheung Sandstone is good within BOBS guidelines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 b="1" smtClean="0"/>
              <a:t>Groundwater Resource</a:t>
            </a:r>
          </a:p>
        </p:txBody>
      </p:sp>
      <p:sp>
        <p:nvSpPr>
          <p:cNvPr id="13619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r>
              <a:rPr lang="en-US" b="1" dirty="0" smtClean="0"/>
              <a:t>Properly managed (10 hour pumping </a:t>
            </a:r>
            <a:r>
              <a:rPr lang="en-US" b="1" dirty="0" smtClean="0"/>
              <a:t>500m3/day</a:t>
            </a:r>
            <a:r>
              <a:rPr lang="en-US" b="1" dirty="0" smtClean="0"/>
              <a:t>) the wellfield boreholes can supply the regions water demand to 2031</a:t>
            </a:r>
          </a:p>
          <a:p>
            <a:r>
              <a:rPr lang="en-US" b="1" dirty="0" smtClean="0"/>
              <a:t>Used conjunctively with </a:t>
            </a:r>
            <a:r>
              <a:rPr lang="en-US" b="1" dirty="0" err="1" smtClean="0"/>
              <a:t>Thuni</a:t>
            </a:r>
            <a:r>
              <a:rPr lang="en-US" b="1" dirty="0" smtClean="0"/>
              <a:t> Dam the aquifer, with boreholes operating say 6months/year, could supply up to 2050 &amp; beyond</a:t>
            </a:r>
          </a:p>
          <a:p>
            <a:r>
              <a:rPr lang="en-US" b="1" dirty="0" smtClean="0"/>
              <a:t>High scenario abstraction equates to annual recharge rate 3.65Mm3/yr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Groundwater Model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The model should be updated two years after pumping commences. This will give more certainty to the storage value used in the first generation model.</a:t>
            </a:r>
          </a:p>
          <a:p>
            <a:r>
              <a:rPr lang="en-US" b="1" smtClean="0"/>
              <a:t>Monthly measurement of the established groundwater monitoring network should be maintained in the interim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fig86_proposed water supply cluste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938"/>
            <a:ext cx="9144000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Thuni Dam Pipeline</a:t>
            </a:r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Ministry of Agriculture still seeking PPP to fund pipeline. This currently excludes any linkage to wellfield supplies.</a:t>
            </a:r>
          </a:p>
          <a:p>
            <a:r>
              <a:rPr lang="en-US" sz="2400" b="1" smtClean="0"/>
              <a:t>Thus pipeline design not finalised.</a:t>
            </a:r>
          </a:p>
          <a:p>
            <a:r>
              <a:rPr lang="en-US" sz="2400" b="1" smtClean="0"/>
              <a:t>Proposed pipeline from feasibility study terminates at Mathatane &amp; does not link to Tsetsebjwe or Motlhabaneng/Lentswemoriti.</a:t>
            </a:r>
          </a:p>
          <a:p>
            <a:r>
              <a:rPr lang="en-US" sz="2400" b="1" smtClean="0"/>
              <a:t>Existing pipeline from Mathatane to Tsetsebjwe is too small to carry any additional flow.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610"/>
          <p:cNvGrpSpPr>
            <a:grpSpLocks/>
          </p:cNvGrpSpPr>
          <p:nvPr/>
        </p:nvGrpSpPr>
        <p:grpSpPr bwMode="auto">
          <a:xfrm>
            <a:off x="533400" y="381000"/>
            <a:ext cx="8001000" cy="6248400"/>
            <a:chOff x="-3" y="-3"/>
            <a:chExt cx="3620" cy="8133"/>
          </a:xfrm>
        </p:grpSpPr>
        <p:grpSp>
          <p:nvGrpSpPr>
            <p:cNvPr id="140291" name="Group 608"/>
            <p:cNvGrpSpPr>
              <a:grpSpLocks/>
            </p:cNvGrpSpPr>
            <p:nvPr/>
          </p:nvGrpSpPr>
          <p:grpSpPr bwMode="auto">
            <a:xfrm>
              <a:off x="0" y="0"/>
              <a:ext cx="3614" cy="8127"/>
              <a:chOff x="0" y="0"/>
              <a:chExt cx="3614" cy="8127"/>
            </a:xfrm>
          </p:grpSpPr>
          <p:grpSp>
            <p:nvGrpSpPr>
              <p:cNvPr id="140293" name="Group 409"/>
              <p:cNvGrpSpPr>
                <a:grpSpLocks/>
              </p:cNvGrpSpPr>
              <p:nvPr/>
            </p:nvGrpSpPr>
            <p:grpSpPr bwMode="auto">
              <a:xfrm>
                <a:off x="0" y="0"/>
                <a:ext cx="382" cy="480"/>
                <a:chOff x="0" y="0"/>
                <a:chExt cx="382" cy="480"/>
              </a:xfrm>
            </p:grpSpPr>
            <p:sp>
              <p:nvSpPr>
                <p:cNvPr id="140591" name="Rectangle 308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296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BH No.</a:t>
                  </a:r>
                  <a:endParaRPr lang="en-US"/>
                </a:p>
              </p:txBody>
            </p:sp>
            <p:sp>
              <p:nvSpPr>
                <p:cNvPr id="140592" name="Rectangle 40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8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294" name="Group 411"/>
              <p:cNvGrpSpPr>
                <a:grpSpLocks/>
              </p:cNvGrpSpPr>
              <p:nvPr/>
            </p:nvGrpSpPr>
            <p:grpSpPr bwMode="auto">
              <a:xfrm>
                <a:off x="382" y="0"/>
                <a:ext cx="657" cy="480"/>
                <a:chOff x="382" y="0"/>
                <a:chExt cx="657" cy="480"/>
              </a:xfrm>
            </p:grpSpPr>
            <p:sp>
              <p:nvSpPr>
                <p:cNvPr id="140589" name="Rectangle 309"/>
                <p:cNvSpPr>
                  <a:spLocks noChangeArrowheads="1"/>
                </p:cNvSpPr>
                <p:nvPr/>
              </p:nvSpPr>
              <p:spPr bwMode="auto">
                <a:xfrm>
                  <a:off x="425" y="0"/>
                  <a:ext cx="571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Location</a:t>
                  </a:r>
                  <a:endParaRPr lang="en-US"/>
                </a:p>
              </p:txBody>
            </p:sp>
            <p:sp>
              <p:nvSpPr>
                <p:cNvPr id="140590" name="Rectangle 410"/>
                <p:cNvSpPr>
                  <a:spLocks noChangeArrowheads="1"/>
                </p:cNvSpPr>
                <p:nvPr/>
              </p:nvSpPr>
              <p:spPr bwMode="auto">
                <a:xfrm>
                  <a:off x="382" y="0"/>
                  <a:ext cx="65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295" name="Group 413"/>
              <p:cNvGrpSpPr>
                <a:grpSpLocks/>
              </p:cNvGrpSpPr>
              <p:nvPr/>
            </p:nvGrpSpPr>
            <p:grpSpPr bwMode="auto">
              <a:xfrm>
                <a:off x="1039" y="0"/>
                <a:ext cx="565" cy="480"/>
                <a:chOff x="1039" y="0"/>
                <a:chExt cx="565" cy="480"/>
              </a:xfrm>
            </p:grpSpPr>
            <p:sp>
              <p:nvSpPr>
                <p:cNvPr id="140587" name="Rectangle 310"/>
                <p:cNvSpPr>
                  <a:spLocks noChangeArrowheads="1"/>
                </p:cNvSpPr>
                <p:nvPr/>
              </p:nvSpPr>
              <p:spPr bwMode="auto">
                <a:xfrm>
                  <a:off x="1082" y="0"/>
                  <a:ext cx="479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Supplying</a:t>
                  </a:r>
                  <a:endParaRPr lang="en-US"/>
                </a:p>
              </p:txBody>
            </p:sp>
            <p:sp>
              <p:nvSpPr>
                <p:cNvPr id="140588" name="Rectangle 412"/>
                <p:cNvSpPr>
                  <a:spLocks noChangeArrowheads="1"/>
                </p:cNvSpPr>
                <p:nvPr/>
              </p:nvSpPr>
              <p:spPr bwMode="auto">
                <a:xfrm>
                  <a:off x="1039" y="0"/>
                  <a:ext cx="565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296" name="Group 415"/>
              <p:cNvGrpSpPr>
                <a:grpSpLocks/>
              </p:cNvGrpSpPr>
              <p:nvPr/>
            </p:nvGrpSpPr>
            <p:grpSpPr bwMode="auto">
              <a:xfrm>
                <a:off x="1604" y="0"/>
                <a:ext cx="440" cy="480"/>
                <a:chOff x="1604" y="0"/>
                <a:chExt cx="440" cy="480"/>
              </a:xfrm>
            </p:grpSpPr>
            <p:sp>
              <p:nvSpPr>
                <p:cNvPr id="140585" name="Rectangle 311"/>
                <p:cNvSpPr>
                  <a:spLocks noChangeArrowheads="1"/>
                </p:cNvSpPr>
                <p:nvPr/>
              </p:nvSpPr>
              <p:spPr bwMode="auto">
                <a:xfrm>
                  <a:off x="1647" y="0"/>
                  <a:ext cx="354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Current</a:t>
                  </a:r>
                  <a:endParaRPr lang="en-US"/>
                </a:p>
              </p:txBody>
            </p:sp>
            <p:sp>
              <p:nvSpPr>
                <p:cNvPr id="140586" name="Rectangle 414"/>
                <p:cNvSpPr>
                  <a:spLocks noChangeArrowheads="1"/>
                </p:cNvSpPr>
                <p:nvPr/>
              </p:nvSpPr>
              <p:spPr bwMode="auto">
                <a:xfrm>
                  <a:off x="1604" y="0"/>
                  <a:ext cx="44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297" name="Group 417"/>
              <p:cNvGrpSpPr>
                <a:grpSpLocks/>
              </p:cNvGrpSpPr>
              <p:nvPr/>
            </p:nvGrpSpPr>
            <p:grpSpPr bwMode="auto">
              <a:xfrm>
                <a:off x="2044" y="0"/>
                <a:ext cx="550" cy="480"/>
                <a:chOff x="2044" y="0"/>
                <a:chExt cx="550" cy="480"/>
              </a:xfrm>
            </p:grpSpPr>
            <p:sp>
              <p:nvSpPr>
                <p:cNvPr id="140583" name="Rectangle 312"/>
                <p:cNvSpPr>
                  <a:spLocks noChangeArrowheads="1"/>
                </p:cNvSpPr>
                <p:nvPr/>
              </p:nvSpPr>
              <p:spPr bwMode="auto">
                <a:xfrm>
                  <a:off x="2087" y="0"/>
                  <a:ext cx="464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Recommended</a:t>
                  </a:r>
                  <a:endParaRPr lang="en-US"/>
                </a:p>
              </p:txBody>
            </p:sp>
            <p:sp>
              <p:nvSpPr>
                <p:cNvPr id="140584" name="Rectangle 416"/>
                <p:cNvSpPr>
                  <a:spLocks noChangeArrowheads="1"/>
                </p:cNvSpPr>
                <p:nvPr/>
              </p:nvSpPr>
              <p:spPr bwMode="auto">
                <a:xfrm>
                  <a:off x="2044" y="0"/>
                  <a:ext cx="5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298" name="Group 419"/>
              <p:cNvGrpSpPr>
                <a:grpSpLocks/>
              </p:cNvGrpSpPr>
              <p:nvPr/>
            </p:nvGrpSpPr>
            <p:grpSpPr bwMode="auto">
              <a:xfrm>
                <a:off x="2594" y="0"/>
                <a:ext cx="453" cy="480"/>
                <a:chOff x="2594" y="0"/>
                <a:chExt cx="453" cy="480"/>
              </a:xfrm>
            </p:grpSpPr>
            <p:sp>
              <p:nvSpPr>
                <p:cNvPr id="140581" name="Rectangle 313"/>
                <p:cNvSpPr>
                  <a:spLocks noChangeArrowheads="1"/>
                </p:cNvSpPr>
                <p:nvPr/>
              </p:nvSpPr>
              <p:spPr bwMode="auto">
                <a:xfrm>
                  <a:off x="2637" y="0"/>
                  <a:ext cx="367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hours/day</a:t>
                  </a:r>
                  <a:endParaRPr lang="en-US"/>
                </a:p>
              </p:txBody>
            </p:sp>
            <p:sp>
              <p:nvSpPr>
                <p:cNvPr id="140582" name="Rectangle 418"/>
                <p:cNvSpPr>
                  <a:spLocks noChangeArrowheads="1"/>
                </p:cNvSpPr>
                <p:nvPr/>
              </p:nvSpPr>
              <p:spPr bwMode="auto">
                <a:xfrm>
                  <a:off x="2594" y="0"/>
                  <a:ext cx="453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299" name="Group 421"/>
              <p:cNvGrpSpPr>
                <a:grpSpLocks/>
              </p:cNvGrpSpPr>
              <p:nvPr/>
            </p:nvGrpSpPr>
            <p:grpSpPr bwMode="auto">
              <a:xfrm>
                <a:off x="3047" y="0"/>
                <a:ext cx="567" cy="480"/>
                <a:chOff x="3047" y="0"/>
                <a:chExt cx="567" cy="480"/>
              </a:xfrm>
            </p:grpSpPr>
            <p:sp>
              <p:nvSpPr>
                <p:cNvPr id="140579" name="Rectangle 314"/>
                <p:cNvSpPr>
                  <a:spLocks noChangeArrowheads="1"/>
                </p:cNvSpPr>
                <p:nvPr/>
              </p:nvSpPr>
              <p:spPr bwMode="auto">
                <a:xfrm>
                  <a:off x="3090" y="0"/>
                  <a:ext cx="481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Comment</a:t>
                  </a:r>
                  <a:endParaRPr lang="en-US"/>
                </a:p>
              </p:txBody>
            </p:sp>
            <p:sp>
              <p:nvSpPr>
                <p:cNvPr id="140580" name="Rectangle 420"/>
                <p:cNvSpPr>
                  <a:spLocks noChangeArrowheads="1"/>
                </p:cNvSpPr>
                <p:nvPr/>
              </p:nvSpPr>
              <p:spPr bwMode="auto">
                <a:xfrm>
                  <a:off x="3047" y="0"/>
                  <a:ext cx="56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0" name="Group 423"/>
              <p:cNvGrpSpPr>
                <a:grpSpLocks/>
              </p:cNvGrpSpPr>
              <p:nvPr/>
            </p:nvGrpSpPr>
            <p:grpSpPr bwMode="auto">
              <a:xfrm>
                <a:off x="0" y="480"/>
                <a:ext cx="382" cy="480"/>
                <a:chOff x="0" y="480"/>
                <a:chExt cx="382" cy="480"/>
              </a:xfrm>
            </p:grpSpPr>
            <p:sp>
              <p:nvSpPr>
                <p:cNvPr id="140577" name="Rectangle 315"/>
                <p:cNvSpPr>
                  <a:spLocks noChangeArrowheads="1"/>
                </p:cNvSpPr>
                <p:nvPr/>
              </p:nvSpPr>
              <p:spPr bwMode="auto">
                <a:xfrm>
                  <a:off x="43" y="480"/>
                  <a:ext cx="296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8554</a:t>
                  </a:r>
                  <a:endParaRPr lang="en-US"/>
                </a:p>
              </p:txBody>
            </p:sp>
            <p:sp>
              <p:nvSpPr>
                <p:cNvPr id="140578" name="Rectangle 422"/>
                <p:cNvSpPr>
                  <a:spLocks noChangeArrowheads="1"/>
                </p:cNvSpPr>
                <p:nvPr/>
              </p:nvSpPr>
              <p:spPr bwMode="auto">
                <a:xfrm>
                  <a:off x="0" y="480"/>
                  <a:ext cx="38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1" name="Group 425"/>
              <p:cNvGrpSpPr>
                <a:grpSpLocks/>
              </p:cNvGrpSpPr>
              <p:nvPr/>
            </p:nvGrpSpPr>
            <p:grpSpPr bwMode="auto">
              <a:xfrm>
                <a:off x="382" y="480"/>
                <a:ext cx="657" cy="480"/>
                <a:chOff x="382" y="480"/>
                <a:chExt cx="657" cy="480"/>
              </a:xfrm>
            </p:grpSpPr>
            <p:sp>
              <p:nvSpPr>
                <p:cNvPr id="140575" name="Rectangle 316"/>
                <p:cNvSpPr>
                  <a:spLocks noChangeArrowheads="1"/>
                </p:cNvSpPr>
                <p:nvPr/>
              </p:nvSpPr>
              <p:spPr bwMode="auto">
                <a:xfrm>
                  <a:off x="425" y="480"/>
                  <a:ext cx="571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 wellfield</a:t>
                  </a:r>
                  <a:endParaRPr lang="en-US"/>
                </a:p>
              </p:txBody>
            </p:sp>
            <p:sp>
              <p:nvSpPr>
                <p:cNvPr id="140576" name="Rectangle 424"/>
                <p:cNvSpPr>
                  <a:spLocks noChangeArrowheads="1"/>
                </p:cNvSpPr>
                <p:nvPr/>
              </p:nvSpPr>
              <p:spPr bwMode="auto">
                <a:xfrm>
                  <a:off x="382" y="480"/>
                  <a:ext cx="65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2" name="Group 427"/>
              <p:cNvGrpSpPr>
                <a:grpSpLocks/>
              </p:cNvGrpSpPr>
              <p:nvPr/>
            </p:nvGrpSpPr>
            <p:grpSpPr bwMode="auto">
              <a:xfrm>
                <a:off x="1039" y="480"/>
                <a:ext cx="565" cy="480"/>
                <a:chOff x="1039" y="480"/>
                <a:chExt cx="565" cy="480"/>
              </a:xfrm>
            </p:grpSpPr>
            <p:sp>
              <p:nvSpPr>
                <p:cNvPr id="140573" name="Rectangle 317"/>
                <p:cNvSpPr>
                  <a:spLocks noChangeArrowheads="1"/>
                </p:cNvSpPr>
                <p:nvPr/>
              </p:nvSpPr>
              <p:spPr bwMode="auto">
                <a:xfrm>
                  <a:off x="1082" y="480"/>
                  <a:ext cx="479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574" name="Rectangle 426"/>
                <p:cNvSpPr>
                  <a:spLocks noChangeArrowheads="1"/>
                </p:cNvSpPr>
                <p:nvPr/>
              </p:nvSpPr>
              <p:spPr bwMode="auto">
                <a:xfrm>
                  <a:off x="1039" y="480"/>
                  <a:ext cx="565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3" name="Group 429"/>
              <p:cNvGrpSpPr>
                <a:grpSpLocks/>
              </p:cNvGrpSpPr>
              <p:nvPr/>
            </p:nvGrpSpPr>
            <p:grpSpPr bwMode="auto">
              <a:xfrm>
                <a:off x="1604" y="480"/>
                <a:ext cx="1443" cy="480"/>
                <a:chOff x="1604" y="480"/>
                <a:chExt cx="1443" cy="480"/>
              </a:xfrm>
            </p:grpSpPr>
            <p:sp>
              <p:nvSpPr>
                <p:cNvPr id="140571" name="Rectangle 318"/>
                <p:cNvSpPr>
                  <a:spLocks noChangeArrowheads="1"/>
                </p:cNvSpPr>
                <p:nvPr/>
              </p:nvSpPr>
              <p:spPr bwMode="auto">
                <a:xfrm>
                  <a:off x="1647" y="480"/>
                  <a:ext cx="1357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Not in use water level reaches intake minutes after pumping commences</a:t>
                  </a:r>
                  <a:endParaRPr lang="en-US"/>
                </a:p>
              </p:txBody>
            </p:sp>
            <p:sp>
              <p:nvSpPr>
                <p:cNvPr id="140572" name="Rectangle 428"/>
                <p:cNvSpPr>
                  <a:spLocks noChangeArrowheads="1"/>
                </p:cNvSpPr>
                <p:nvPr/>
              </p:nvSpPr>
              <p:spPr bwMode="auto">
                <a:xfrm>
                  <a:off x="1604" y="480"/>
                  <a:ext cx="1443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4" name="Group 431"/>
              <p:cNvGrpSpPr>
                <a:grpSpLocks/>
              </p:cNvGrpSpPr>
              <p:nvPr/>
            </p:nvGrpSpPr>
            <p:grpSpPr bwMode="auto">
              <a:xfrm>
                <a:off x="3047" y="480"/>
                <a:ext cx="567" cy="480"/>
                <a:chOff x="3047" y="480"/>
                <a:chExt cx="567" cy="480"/>
              </a:xfrm>
            </p:grpSpPr>
            <p:sp>
              <p:nvSpPr>
                <p:cNvPr id="140569" name="Rectangle 319"/>
                <p:cNvSpPr>
                  <a:spLocks noChangeArrowheads="1"/>
                </p:cNvSpPr>
                <p:nvPr/>
              </p:nvSpPr>
              <p:spPr bwMode="auto">
                <a:xfrm>
                  <a:off x="3090" y="480"/>
                  <a:ext cx="481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Borehole should be retested</a:t>
                  </a:r>
                  <a:endParaRPr lang="en-US"/>
                </a:p>
              </p:txBody>
            </p:sp>
            <p:sp>
              <p:nvSpPr>
                <p:cNvPr id="140570" name="Rectangle 430"/>
                <p:cNvSpPr>
                  <a:spLocks noChangeArrowheads="1"/>
                </p:cNvSpPr>
                <p:nvPr/>
              </p:nvSpPr>
              <p:spPr bwMode="auto">
                <a:xfrm>
                  <a:off x="3047" y="480"/>
                  <a:ext cx="56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5" name="Group 433"/>
              <p:cNvGrpSpPr>
                <a:grpSpLocks/>
              </p:cNvGrpSpPr>
              <p:nvPr/>
            </p:nvGrpSpPr>
            <p:grpSpPr bwMode="auto">
              <a:xfrm>
                <a:off x="0" y="960"/>
                <a:ext cx="382" cy="519"/>
                <a:chOff x="0" y="960"/>
                <a:chExt cx="382" cy="519"/>
              </a:xfrm>
            </p:grpSpPr>
            <p:sp>
              <p:nvSpPr>
                <p:cNvPr id="140567" name="Rectangle 320"/>
                <p:cNvSpPr>
                  <a:spLocks noChangeArrowheads="1"/>
                </p:cNvSpPr>
                <p:nvPr/>
              </p:nvSpPr>
              <p:spPr bwMode="auto">
                <a:xfrm>
                  <a:off x="43" y="960"/>
                  <a:ext cx="29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8634</a:t>
                  </a:r>
                  <a:endParaRPr lang="en-US"/>
                </a:p>
              </p:txBody>
            </p:sp>
            <p:sp>
              <p:nvSpPr>
                <p:cNvPr id="140568" name="Rectangle 432"/>
                <p:cNvSpPr>
                  <a:spLocks noChangeArrowheads="1"/>
                </p:cNvSpPr>
                <p:nvPr/>
              </p:nvSpPr>
              <p:spPr bwMode="auto">
                <a:xfrm>
                  <a:off x="0" y="960"/>
                  <a:ext cx="38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6" name="Group 435"/>
              <p:cNvGrpSpPr>
                <a:grpSpLocks/>
              </p:cNvGrpSpPr>
              <p:nvPr/>
            </p:nvGrpSpPr>
            <p:grpSpPr bwMode="auto">
              <a:xfrm>
                <a:off x="382" y="960"/>
                <a:ext cx="657" cy="519"/>
                <a:chOff x="382" y="960"/>
                <a:chExt cx="657" cy="519"/>
              </a:xfrm>
            </p:grpSpPr>
            <p:sp>
              <p:nvSpPr>
                <p:cNvPr id="140565" name="Rectangle 321"/>
                <p:cNvSpPr>
                  <a:spLocks noChangeArrowheads="1"/>
                </p:cNvSpPr>
                <p:nvPr/>
              </p:nvSpPr>
              <p:spPr bwMode="auto">
                <a:xfrm>
                  <a:off x="425" y="960"/>
                  <a:ext cx="57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 wellfield</a:t>
                  </a:r>
                  <a:endParaRPr lang="en-US"/>
                </a:p>
              </p:txBody>
            </p:sp>
            <p:sp>
              <p:nvSpPr>
                <p:cNvPr id="140566" name="Rectangle 434"/>
                <p:cNvSpPr>
                  <a:spLocks noChangeArrowheads="1"/>
                </p:cNvSpPr>
                <p:nvPr/>
              </p:nvSpPr>
              <p:spPr bwMode="auto">
                <a:xfrm>
                  <a:off x="382" y="960"/>
                  <a:ext cx="65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7" name="Group 437"/>
              <p:cNvGrpSpPr>
                <a:grpSpLocks/>
              </p:cNvGrpSpPr>
              <p:nvPr/>
            </p:nvGrpSpPr>
            <p:grpSpPr bwMode="auto">
              <a:xfrm>
                <a:off x="1039" y="960"/>
                <a:ext cx="565" cy="519"/>
                <a:chOff x="1039" y="960"/>
                <a:chExt cx="565" cy="519"/>
              </a:xfrm>
            </p:grpSpPr>
            <p:sp>
              <p:nvSpPr>
                <p:cNvPr id="140563" name="Rectangle 322"/>
                <p:cNvSpPr>
                  <a:spLocks noChangeArrowheads="1"/>
                </p:cNvSpPr>
                <p:nvPr/>
              </p:nvSpPr>
              <p:spPr bwMode="auto">
                <a:xfrm>
                  <a:off x="1082" y="960"/>
                  <a:ext cx="479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564" name="Rectangle 436"/>
                <p:cNvSpPr>
                  <a:spLocks noChangeArrowheads="1"/>
                </p:cNvSpPr>
                <p:nvPr/>
              </p:nvSpPr>
              <p:spPr bwMode="auto">
                <a:xfrm>
                  <a:off x="1039" y="960"/>
                  <a:ext cx="565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8" name="Group 439"/>
              <p:cNvGrpSpPr>
                <a:grpSpLocks/>
              </p:cNvGrpSpPr>
              <p:nvPr/>
            </p:nvGrpSpPr>
            <p:grpSpPr bwMode="auto">
              <a:xfrm>
                <a:off x="1604" y="960"/>
                <a:ext cx="440" cy="519"/>
                <a:chOff x="1604" y="960"/>
                <a:chExt cx="440" cy="519"/>
              </a:xfrm>
            </p:grpSpPr>
            <p:sp>
              <p:nvSpPr>
                <p:cNvPr id="140561" name="Rectangle 323"/>
                <p:cNvSpPr>
                  <a:spLocks noChangeArrowheads="1"/>
                </p:cNvSpPr>
                <p:nvPr/>
              </p:nvSpPr>
              <p:spPr bwMode="auto">
                <a:xfrm>
                  <a:off x="1647" y="960"/>
                  <a:ext cx="35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1600</a:t>
                  </a:r>
                  <a:endParaRPr lang="en-US"/>
                </a:p>
              </p:txBody>
            </p:sp>
            <p:sp>
              <p:nvSpPr>
                <p:cNvPr id="140562" name="Rectangle 438"/>
                <p:cNvSpPr>
                  <a:spLocks noChangeArrowheads="1"/>
                </p:cNvSpPr>
                <p:nvPr/>
              </p:nvSpPr>
              <p:spPr bwMode="auto">
                <a:xfrm>
                  <a:off x="1604" y="960"/>
                  <a:ext cx="44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09" name="Group 441"/>
              <p:cNvGrpSpPr>
                <a:grpSpLocks/>
              </p:cNvGrpSpPr>
              <p:nvPr/>
            </p:nvGrpSpPr>
            <p:grpSpPr bwMode="auto">
              <a:xfrm>
                <a:off x="2044" y="960"/>
                <a:ext cx="550" cy="519"/>
                <a:chOff x="2044" y="960"/>
                <a:chExt cx="550" cy="519"/>
              </a:xfrm>
            </p:grpSpPr>
            <p:sp>
              <p:nvSpPr>
                <p:cNvPr id="140559" name="Rectangle 324"/>
                <p:cNvSpPr>
                  <a:spLocks noChangeArrowheads="1"/>
                </p:cNvSpPr>
                <p:nvPr/>
              </p:nvSpPr>
              <p:spPr bwMode="auto">
                <a:xfrm>
                  <a:off x="2087" y="960"/>
                  <a:ext cx="46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(66m</a:t>
                  </a:r>
                  <a:r>
                    <a:rPr lang="en-US" sz="1000" baseline="30000">
                      <a:cs typeface="Times New Roman" pitchFamily="18" charset="0"/>
                    </a:rPr>
                    <a:t>3</a:t>
                  </a:r>
                  <a:r>
                    <a:rPr lang="en-US" sz="1000">
                      <a:cs typeface="Times New Roman" pitchFamily="18" charset="0"/>
                    </a:rPr>
                    <a:t>/hr )</a:t>
                  </a:r>
                </a:p>
                <a:p>
                  <a:pPr algn="ctr" eaLnBrk="0" hangingPunct="0"/>
                  <a:r>
                    <a:rPr lang="en-US" sz="1000">
                      <a:cs typeface="Times New Roman" pitchFamily="18" charset="0"/>
                    </a:rPr>
                    <a:t>660m</a:t>
                  </a:r>
                  <a:r>
                    <a:rPr lang="en-US" sz="1000" baseline="30000">
                      <a:cs typeface="Times New Roman" pitchFamily="18" charset="0"/>
                    </a:rPr>
                    <a:t>3</a:t>
                  </a:r>
                  <a:r>
                    <a:rPr lang="en-US" sz="1000">
                      <a:cs typeface="Times New Roman" pitchFamily="18" charset="0"/>
                    </a:rPr>
                    <a:t>/day</a:t>
                  </a:r>
                  <a:endParaRPr lang="en-US"/>
                </a:p>
              </p:txBody>
            </p:sp>
            <p:sp>
              <p:nvSpPr>
                <p:cNvPr id="140560" name="Rectangle 440"/>
                <p:cNvSpPr>
                  <a:spLocks noChangeArrowheads="1"/>
                </p:cNvSpPr>
                <p:nvPr/>
              </p:nvSpPr>
              <p:spPr bwMode="auto">
                <a:xfrm>
                  <a:off x="2044" y="960"/>
                  <a:ext cx="55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0" name="Group 443"/>
              <p:cNvGrpSpPr>
                <a:grpSpLocks/>
              </p:cNvGrpSpPr>
              <p:nvPr/>
            </p:nvGrpSpPr>
            <p:grpSpPr bwMode="auto">
              <a:xfrm>
                <a:off x="2594" y="960"/>
                <a:ext cx="453" cy="519"/>
                <a:chOff x="2594" y="960"/>
                <a:chExt cx="453" cy="519"/>
              </a:xfrm>
            </p:grpSpPr>
            <p:sp>
              <p:nvSpPr>
                <p:cNvPr id="140557" name="Rectangle 325"/>
                <p:cNvSpPr>
                  <a:spLocks noChangeArrowheads="1"/>
                </p:cNvSpPr>
                <p:nvPr/>
              </p:nvSpPr>
              <p:spPr bwMode="auto">
                <a:xfrm>
                  <a:off x="2637" y="960"/>
                  <a:ext cx="367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24</a:t>
                  </a:r>
                  <a:endParaRPr lang="en-US"/>
                </a:p>
              </p:txBody>
            </p:sp>
            <p:sp>
              <p:nvSpPr>
                <p:cNvPr id="140558" name="Rectangle 442"/>
                <p:cNvSpPr>
                  <a:spLocks noChangeArrowheads="1"/>
                </p:cNvSpPr>
                <p:nvPr/>
              </p:nvSpPr>
              <p:spPr bwMode="auto">
                <a:xfrm>
                  <a:off x="2594" y="960"/>
                  <a:ext cx="453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1" name="Group 445"/>
              <p:cNvGrpSpPr>
                <a:grpSpLocks/>
              </p:cNvGrpSpPr>
              <p:nvPr/>
            </p:nvGrpSpPr>
            <p:grpSpPr bwMode="auto">
              <a:xfrm>
                <a:off x="3047" y="960"/>
                <a:ext cx="567" cy="519"/>
                <a:chOff x="3047" y="960"/>
                <a:chExt cx="567" cy="519"/>
              </a:xfrm>
            </p:grpSpPr>
            <p:sp>
              <p:nvSpPr>
                <p:cNvPr id="140555" name="Rectangle 326"/>
                <p:cNvSpPr>
                  <a:spLocks noChangeArrowheads="1"/>
                </p:cNvSpPr>
                <p:nvPr/>
              </p:nvSpPr>
              <p:spPr bwMode="auto">
                <a:xfrm>
                  <a:off x="3090" y="960"/>
                  <a:ext cx="48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Reduce to 10 hour day pumping</a:t>
                  </a:r>
                  <a:endParaRPr lang="en-US"/>
                </a:p>
              </p:txBody>
            </p:sp>
            <p:sp>
              <p:nvSpPr>
                <p:cNvPr id="140556" name="Rectangle 444"/>
                <p:cNvSpPr>
                  <a:spLocks noChangeArrowheads="1"/>
                </p:cNvSpPr>
                <p:nvPr/>
              </p:nvSpPr>
              <p:spPr bwMode="auto">
                <a:xfrm>
                  <a:off x="3047" y="960"/>
                  <a:ext cx="56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2" name="Group 447"/>
              <p:cNvGrpSpPr>
                <a:grpSpLocks/>
              </p:cNvGrpSpPr>
              <p:nvPr/>
            </p:nvGrpSpPr>
            <p:grpSpPr bwMode="auto">
              <a:xfrm>
                <a:off x="0" y="1479"/>
                <a:ext cx="382" cy="519"/>
                <a:chOff x="0" y="1479"/>
                <a:chExt cx="382" cy="519"/>
              </a:xfrm>
            </p:grpSpPr>
            <p:sp>
              <p:nvSpPr>
                <p:cNvPr id="140553" name="Rectangle 327"/>
                <p:cNvSpPr>
                  <a:spLocks noChangeArrowheads="1"/>
                </p:cNvSpPr>
                <p:nvPr/>
              </p:nvSpPr>
              <p:spPr bwMode="auto">
                <a:xfrm>
                  <a:off x="43" y="1479"/>
                  <a:ext cx="29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8635</a:t>
                  </a:r>
                  <a:endParaRPr lang="en-US"/>
                </a:p>
              </p:txBody>
            </p:sp>
            <p:sp>
              <p:nvSpPr>
                <p:cNvPr id="140554" name="Rectangle 446"/>
                <p:cNvSpPr>
                  <a:spLocks noChangeArrowheads="1"/>
                </p:cNvSpPr>
                <p:nvPr/>
              </p:nvSpPr>
              <p:spPr bwMode="auto">
                <a:xfrm>
                  <a:off x="0" y="1479"/>
                  <a:ext cx="38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3" name="Group 449"/>
              <p:cNvGrpSpPr>
                <a:grpSpLocks/>
              </p:cNvGrpSpPr>
              <p:nvPr/>
            </p:nvGrpSpPr>
            <p:grpSpPr bwMode="auto">
              <a:xfrm>
                <a:off x="382" y="1479"/>
                <a:ext cx="657" cy="519"/>
                <a:chOff x="382" y="1479"/>
                <a:chExt cx="657" cy="519"/>
              </a:xfrm>
            </p:grpSpPr>
            <p:sp>
              <p:nvSpPr>
                <p:cNvPr id="140551" name="Rectangle 328"/>
                <p:cNvSpPr>
                  <a:spLocks noChangeArrowheads="1"/>
                </p:cNvSpPr>
                <p:nvPr/>
              </p:nvSpPr>
              <p:spPr bwMode="auto">
                <a:xfrm>
                  <a:off x="425" y="1479"/>
                  <a:ext cx="57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 wellfield</a:t>
                  </a:r>
                  <a:endParaRPr lang="en-US"/>
                </a:p>
              </p:txBody>
            </p:sp>
            <p:sp>
              <p:nvSpPr>
                <p:cNvPr id="140552" name="Rectangle 448"/>
                <p:cNvSpPr>
                  <a:spLocks noChangeArrowheads="1"/>
                </p:cNvSpPr>
                <p:nvPr/>
              </p:nvSpPr>
              <p:spPr bwMode="auto">
                <a:xfrm>
                  <a:off x="382" y="1479"/>
                  <a:ext cx="65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4" name="Group 451"/>
              <p:cNvGrpSpPr>
                <a:grpSpLocks/>
              </p:cNvGrpSpPr>
              <p:nvPr/>
            </p:nvGrpSpPr>
            <p:grpSpPr bwMode="auto">
              <a:xfrm>
                <a:off x="1039" y="1479"/>
                <a:ext cx="565" cy="519"/>
                <a:chOff x="1039" y="1479"/>
                <a:chExt cx="565" cy="519"/>
              </a:xfrm>
            </p:grpSpPr>
            <p:sp>
              <p:nvSpPr>
                <p:cNvPr id="140549" name="Rectangle 329"/>
                <p:cNvSpPr>
                  <a:spLocks noChangeArrowheads="1"/>
                </p:cNvSpPr>
                <p:nvPr/>
              </p:nvSpPr>
              <p:spPr bwMode="auto">
                <a:xfrm>
                  <a:off x="1082" y="1479"/>
                  <a:ext cx="479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550" name="Rectangle 450"/>
                <p:cNvSpPr>
                  <a:spLocks noChangeArrowheads="1"/>
                </p:cNvSpPr>
                <p:nvPr/>
              </p:nvSpPr>
              <p:spPr bwMode="auto">
                <a:xfrm>
                  <a:off x="1039" y="1479"/>
                  <a:ext cx="565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5" name="Group 453"/>
              <p:cNvGrpSpPr>
                <a:grpSpLocks/>
              </p:cNvGrpSpPr>
              <p:nvPr/>
            </p:nvGrpSpPr>
            <p:grpSpPr bwMode="auto">
              <a:xfrm>
                <a:off x="1604" y="1479"/>
                <a:ext cx="440" cy="519"/>
                <a:chOff x="1604" y="1479"/>
                <a:chExt cx="440" cy="519"/>
              </a:xfrm>
            </p:grpSpPr>
            <p:sp>
              <p:nvSpPr>
                <p:cNvPr id="140547" name="Rectangle 330"/>
                <p:cNvSpPr>
                  <a:spLocks noChangeArrowheads="1"/>
                </p:cNvSpPr>
                <p:nvPr/>
              </p:nvSpPr>
              <p:spPr bwMode="auto">
                <a:xfrm>
                  <a:off x="1647" y="1479"/>
                  <a:ext cx="35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1200</a:t>
                  </a:r>
                  <a:endParaRPr lang="en-US"/>
                </a:p>
              </p:txBody>
            </p:sp>
            <p:sp>
              <p:nvSpPr>
                <p:cNvPr id="140548" name="Rectangle 452"/>
                <p:cNvSpPr>
                  <a:spLocks noChangeArrowheads="1"/>
                </p:cNvSpPr>
                <p:nvPr/>
              </p:nvSpPr>
              <p:spPr bwMode="auto">
                <a:xfrm>
                  <a:off x="1604" y="1479"/>
                  <a:ext cx="44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6" name="Group 455"/>
              <p:cNvGrpSpPr>
                <a:grpSpLocks/>
              </p:cNvGrpSpPr>
              <p:nvPr/>
            </p:nvGrpSpPr>
            <p:grpSpPr bwMode="auto">
              <a:xfrm>
                <a:off x="2044" y="1479"/>
                <a:ext cx="550" cy="519"/>
                <a:chOff x="2044" y="1479"/>
                <a:chExt cx="550" cy="519"/>
              </a:xfrm>
            </p:grpSpPr>
            <p:sp>
              <p:nvSpPr>
                <p:cNvPr id="140545" name="Rectangle 331"/>
                <p:cNvSpPr>
                  <a:spLocks noChangeArrowheads="1"/>
                </p:cNvSpPr>
                <p:nvPr/>
              </p:nvSpPr>
              <p:spPr bwMode="auto">
                <a:xfrm>
                  <a:off x="2087" y="1479"/>
                  <a:ext cx="46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(50)</a:t>
                  </a:r>
                </a:p>
                <a:p>
                  <a:pPr algn="ctr" eaLnBrk="0" hangingPunct="0"/>
                  <a:r>
                    <a:rPr lang="en-US" sz="1000">
                      <a:cs typeface="Times New Roman" pitchFamily="18" charset="0"/>
                    </a:rPr>
                    <a:t>500</a:t>
                  </a:r>
                  <a:endParaRPr lang="en-US"/>
                </a:p>
              </p:txBody>
            </p:sp>
            <p:sp>
              <p:nvSpPr>
                <p:cNvPr id="140546" name="Rectangle 454"/>
                <p:cNvSpPr>
                  <a:spLocks noChangeArrowheads="1"/>
                </p:cNvSpPr>
                <p:nvPr/>
              </p:nvSpPr>
              <p:spPr bwMode="auto">
                <a:xfrm>
                  <a:off x="2044" y="1479"/>
                  <a:ext cx="55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7" name="Group 457"/>
              <p:cNvGrpSpPr>
                <a:grpSpLocks/>
              </p:cNvGrpSpPr>
              <p:nvPr/>
            </p:nvGrpSpPr>
            <p:grpSpPr bwMode="auto">
              <a:xfrm>
                <a:off x="2594" y="1479"/>
                <a:ext cx="453" cy="519"/>
                <a:chOff x="2594" y="1479"/>
                <a:chExt cx="453" cy="519"/>
              </a:xfrm>
            </p:grpSpPr>
            <p:sp>
              <p:nvSpPr>
                <p:cNvPr id="140543" name="Rectangle 332"/>
                <p:cNvSpPr>
                  <a:spLocks noChangeArrowheads="1"/>
                </p:cNvSpPr>
                <p:nvPr/>
              </p:nvSpPr>
              <p:spPr bwMode="auto">
                <a:xfrm>
                  <a:off x="2637" y="1479"/>
                  <a:ext cx="367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24</a:t>
                  </a:r>
                  <a:endParaRPr lang="en-US"/>
                </a:p>
              </p:txBody>
            </p:sp>
            <p:sp>
              <p:nvSpPr>
                <p:cNvPr id="140544" name="Rectangle 456"/>
                <p:cNvSpPr>
                  <a:spLocks noChangeArrowheads="1"/>
                </p:cNvSpPr>
                <p:nvPr/>
              </p:nvSpPr>
              <p:spPr bwMode="auto">
                <a:xfrm>
                  <a:off x="2594" y="1479"/>
                  <a:ext cx="453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8" name="Group 459"/>
              <p:cNvGrpSpPr>
                <a:grpSpLocks/>
              </p:cNvGrpSpPr>
              <p:nvPr/>
            </p:nvGrpSpPr>
            <p:grpSpPr bwMode="auto">
              <a:xfrm>
                <a:off x="3047" y="1479"/>
                <a:ext cx="567" cy="519"/>
                <a:chOff x="3047" y="1479"/>
                <a:chExt cx="567" cy="519"/>
              </a:xfrm>
            </p:grpSpPr>
            <p:sp>
              <p:nvSpPr>
                <p:cNvPr id="140541" name="Rectangle 333"/>
                <p:cNvSpPr>
                  <a:spLocks noChangeArrowheads="1"/>
                </p:cNvSpPr>
                <p:nvPr/>
              </p:nvSpPr>
              <p:spPr bwMode="auto">
                <a:xfrm>
                  <a:off x="3090" y="1479"/>
                  <a:ext cx="48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Reduce to 10 hour day pumping</a:t>
                  </a:r>
                  <a:endParaRPr lang="en-US"/>
                </a:p>
              </p:txBody>
            </p:sp>
            <p:sp>
              <p:nvSpPr>
                <p:cNvPr id="140542" name="Rectangle 458"/>
                <p:cNvSpPr>
                  <a:spLocks noChangeArrowheads="1"/>
                </p:cNvSpPr>
                <p:nvPr/>
              </p:nvSpPr>
              <p:spPr bwMode="auto">
                <a:xfrm>
                  <a:off x="3047" y="1479"/>
                  <a:ext cx="56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19" name="Group 461"/>
              <p:cNvGrpSpPr>
                <a:grpSpLocks/>
              </p:cNvGrpSpPr>
              <p:nvPr/>
            </p:nvGrpSpPr>
            <p:grpSpPr bwMode="auto">
              <a:xfrm>
                <a:off x="0" y="1998"/>
                <a:ext cx="382" cy="576"/>
                <a:chOff x="0" y="1998"/>
                <a:chExt cx="382" cy="576"/>
              </a:xfrm>
            </p:grpSpPr>
            <p:sp>
              <p:nvSpPr>
                <p:cNvPr id="140539" name="Rectangle 334"/>
                <p:cNvSpPr>
                  <a:spLocks noChangeArrowheads="1"/>
                </p:cNvSpPr>
                <p:nvPr/>
              </p:nvSpPr>
              <p:spPr bwMode="auto">
                <a:xfrm>
                  <a:off x="43" y="1998"/>
                  <a:ext cx="296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2BB</a:t>
                  </a:r>
                  <a:endParaRPr lang="en-US"/>
                </a:p>
              </p:txBody>
            </p:sp>
            <p:sp>
              <p:nvSpPr>
                <p:cNvPr id="140540" name="Rectangle 460"/>
                <p:cNvSpPr>
                  <a:spLocks noChangeArrowheads="1"/>
                </p:cNvSpPr>
                <p:nvPr/>
              </p:nvSpPr>
              <p:spPr bwMode="auto">
                <a:xfrm>
                  <a:off x="0" y="1998"/>
                  <a:ext cx="382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0" name="Group 463"/>
              <p:cNvGrpSpPr>
                <a:grpSpLocks/>
              </p:cNvGrpSpPr>
              <p:nvPr/>
            </p:nvGrpSpPr>
            <p:grpSpPr bwMode="auto">
              <a:xfrm>
                <a:off x="382" y="1998"/>
                <a:ext cx="657" cy="576"/>
                <a:chOff x="382" y="1998"/>
                <a:chExt cx="657" cy="576"/>
              </a:xfrm>
            </p:grpSpPr>
            <p:sp>
              <p:nvSpPr>
                <p:cNvPr id="140537" name="Rectangle 335"/>
                <p:cNvSpPr>
                  <a:spLocks noChangeArrowheads="1"/>
                </p:cNvSpPr>
                <p:nvPr/>
              </p:nvSpPr>
              <p:spPr bwMode="auto">
                <a:xfrm>
                  <a:off x="425" y="1998"/>
                  <a:ext cx="571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 wellfield</a:t>
                  </a:r>
                  <a:endParaRPr lang="en-US"/>
                </a:p>
              </p:txBody>
            </p:sp>
            <p:sp>
              <p:nvSpPr>
                <p:cNvPr id="140538" name="Rectangle 462"/>
                <p:cNvSpPr>
                  <a:spLocks noChangeArrowheads="1"/>
                </p:cNvSpPr>
                <p:nvPr/>
              </p:nvSpPr>
              <p:spPr bwMode="auto">
                <a:xfrm>
                  <a:off x="382" y="1998"/>
                  <a:ext cx="657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1" name="Group 465"/>
              <p:cNvGrpSpPr>
                <a:grpSpLocks/>
              </p:cNvGrpSpPr>
              <p:nvPr/>
            </p:nvGrpSpPr>
            <p:grpSpPr bwMode="auto">
              <a:xfrm>
                <a:off x="1039" y="1998"/>
                <a:ext cx="565" cy="576"/>
                <a:chOff x="1039" y="1998"/>
                <a:chExt cx="565" cy="576"/>
              </a:xfrm>
            </p:grpSpPr>
            <p:sp>
              <p:nvSpPr>
                <p:cNvPr id="140535" name="Rectangle 336"/>
                <p:cNvSpPr>
                  <a:spLocks noChangeArrowheads="1"/>
                </p:cNvSpPr>
                <p:nvPr/>
              </p:nvSpPr>
              <p:spPr bwMode="auto">
                <a:xfrm>
                  <a:off x="1082" y="1998"/>
                  <a:ext cx="479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536" name="Rectangle 464"/>
                <p:cNvSpPr>
                  <a:spLocks noChangeArrowheads="1"/>
                </p:cNvSpPr>
                <p:nvPr/>
              </p:nvSpPr>
              <p:spPr bwMode="auto">
                <a:xfrm>
                  <a:off x="1039" y="1998"/>
                  <a:ext cx="565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2" name="Group 467"/>
              <p:cNvGrpSpPr>
                <a:grpSpLocks/>
              </p:cNvGrpSpPr>
              <p:nvPr/>
            </p:nvGrpSpPr>
            <p:grpSpPr bwMode="auto">
              <a:xfrm>
                <a:off x="1604" y="1998"/>
                <a:ext cx="1443" cy="576"/>
                <a:chOff x="1604" y="1998"/>
                <a:chExt cx="1443" cy="576"/>
              </a:xfrm>
            </p:grpSpPr>
            <p:sp>
              <p:nvSpPr>
                <p:cNvPr id="140533" name="Rectangle 337"/>
                <p:cNvSpPr>
                  <a:spLocks noChangeArrowheads="1"/>
                </p:cNvSpPr>
                <p:nvPr/>
              </p:nvSpPr>
              <p:spPr bwMode="auto">
                <a:xfrm>
                  <a:off x="1647" y="1998"/>
                  <a:ext cx="1357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To be equipped by District Water Unit yield unknown BH was originally artesian</a:t>
                  </a:r>
                  <a:endParaRPr lang="en-US"/>
                </a:p>
              </p:txBody>
            </p:sp>
            <p:sp>
              <p:nvSpPr>
                <p:cNvPr id="140534" name="Rectangle 466"/>
                <p:cNvSpPr>
                  <a:spLocks noChangeArrowheads="1"/>
                </p:cNvSpPr>
                <p:nvPr/>
              </p:nvSpPr>
              <p:spPr bwMode="auto">
                <a:xfrm>
                  <a:off x="1604" y="1998"/>
                  <a:ext cx="1443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3" name="Group 469"/>
              <p:cNvGrpSpPr>
                <a:grpSpLocks/>
              </p:cNvGrpSpPr>
              <p:nvPr/>
            </p:nvGrpSpPr>
            <p:grpSpPr bwMode="auto">
              <a:xfrm>
                <a:off x="3047" y="1998"/>
                <a:ext cx="567" cy="576"/>
                <a:chOff x="3047" y="1998"/>
                <a:chExt cx="567" cy="576"/>
              </a:xfrm>
            </p:grpSpPr>
            <p:sp>
              <p:nvSpPr>
                <p:cNvPr id="140531" name="Rectangle 338"/>
                <p:cNvSpPr>
                  <a:spLocks noChangeArrowheads="1"/>
                </p:cNvSpPr>
                <p:nvPr/>
              </p:nvSpPr>
              <p:spPr bwMode="auto">
                <a:xfrm>
                  <a:off x="3090" y="1998"/>
                  <a:ext cx="481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Borehole should be tested</a:t>
                  </a:r>
                  <a:endParaRPr lang="en-US"/>
                </a:p>
              </p:txBody>
            </p:sp>
            <p:sp>
              <p:nvSpPr>
                <p:cNvPr id="140532" name="Rectangle 468"/>
                <p:cNvSpPr>
                  <a:spLocks noChangeArrowheads="1"/>
                </p:cNvSpPr>
                <p:nvPr/>
              </p:nvSpPr>
              <p:spPr bwMode="auto">
                <a:xfrm>
                  <a:off x="3047" y="1998"/>
                  <a:ext cx="567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4" name="Group 471"/>
              <p:cNvGrpSpPr>
                <a:grpSpLocks/>
              </p:cNvGrpSpPr>
              <p:nvPr/>
            </p:nvGrpSpPr>
            <p:grpSpPr bwMode="auto">
              <a:xfrm>
                <a:off x="0" y="2574"/>
                <a:ext cx="3614" cy="384"/>
                <a:chOff x="0" y="2574"/>
                <a:chExt cx="3614" cy="384"/>
              </a:xfrm>
            </p:grpSpPr>
            <p:sp>
              <p:nvSpPr>
                <p:cNvPr id="140529" name="Rectangle 339"/>
                <p:cNvSpPr>
                  <a:spLocks noChangeArrowheads="1"/>
                </p:cNvSpPr>
                <p:nvPr/>
              </p:nvSpPr>
              <p:spPr bwMode="auto">
                <a:xfrm>
                  <a:off x="43" y="2574"/>
                  <a:ext cx="3528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New Project Production Boreholes</a:t>
                  </a:r>
                  <a:endParaRPr lang="en-US"/>
                </a:p>
              </p:txBody>
            </p:sp>
            <p:sp>
              <p:nvSpPr>
                <p:cNvPr id="140530" name="Rectangle 470"/>
                <p:cNvSpPr>
                  <a:spLocks noChangeArrowheads="1"/>
                </p:cNvSpPr>
                <p:nvPr/>
              </p:nvSpPr>
              <p:spPr bwMode="auto">
                <a:xfrm>
                  <a:off x="0" y="2574"/>
                  <a:ext cx="361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5" name="Group 473"/>
              <p:cNvGrpSpPr>
                <a:grpSpLocks/>
              </p:cNvGrpSpPr>
              <p:nvPr/>
            </p:nvGrpSpPr>
            <p:grpSpPr bwMode="auto">
              <a:xfrm>
                <a:off x="0" y="2958"/>
                <a:ext cx="382" cy="519"/>
                <a:chOff x="0" y="2958"/>
                <a:chExt cx="382" cy="519"/>
              </a:xfrm>
            </p:grpSpPr>
            <p:sp>
              <p:nvSpPr>
                <p:cNvPr id="140527" name="Rectangle 340"/>
                <p:cNvSpPr>
                  <a:spLocks noChangeArrowheads="1"/>
                </p:cNvSpPr>
                <p:nvPr/>
              </p:nvSpPr>
              <p:spPr bwMode="auto">
                <a:xfrm>
                  <a:off x="43" y="2958"/>
                  <a:ext cx="29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10568</a:t>
                  </a:r>
                  <a:endParaRPr lang="en-US"/>
                </a:p>
              </p:txBody>
            </p:sp>
            <p:sp>
              <p:nvSpPr>
                <p:cNvPr id="140528" name="Rectangle 472"/>
                <p:cNvSpPr>
                  <a:spLocks noChangeArrowheads="1"/>
                </p:cNvSpPr>
                <p:nvPr/>
              </p:nvSpPr>
              <p:spPr bwMode="auto">
                <a:xfrm>
                  <a:off x="0" y="2958"/>
                  <a:ext cx="38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6" name="Group 475"/>
              <p:cNvGrpSpPr>
                <a:grpSpLocks/>
              </p:cNvGrpSpPr>
              <p:nvPr/>
            </p:nvGrpSpPr>
            <p:grpSpPr bwMode="auto">
              <a:xfrm>
                <a:off x="382" y="2958"/>
                <a:ext cx="657" cy="519"/>
                <a:chOff x="382" y="2958"/>
                <a:chExt cx="657" cy="519"/>
              </a:xfrm>
            </p:grpSpPr>
            <p:sp>
              <p:nvSpPr>
                <p:cNvPr id="140525" name="Rectangle 341"/>
                <p:cNvSpPr>
                  <a:spLocks noChangeArrowheads="1"/>
                </p:cNvSpPr>
                <p:nvPr/>
              </p:nvSpPr>
              <p:spPr bwMode="auto">
                <a:xfrm>
                  <a:off x="425" y="2958"/>
                  <a:ext cx="57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West of Bobonong</a:t>
                  </a:r>
                  <a:endParaRPr lang="en-US"/>
                </a:p>
              </p:txBody>
            </p:sp>
            <p:sp>
              <p:nvSpPr>
                <p:cNvPr id="140526" name="Rectangle 474"/>
                <p:cNvSpPr>
                  <a:spLocks noChangeArrowheads="1"/>
                </p:cNvSpPr>
                <p:nvPr/>
              </p:nvSpPr>
              <p:spPr bwMode="auto">
                <a:xfrm>
                  <a:off x="382" y="2958"/>
                  <a:ext cx="65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7" name="Group 477"/>
              <p:cNvGrpSpPr>
                <a:grpSpLocks/>
              </p:cNvGrpSpPr>
              <p:nvPr/>
            </p:nvGrpSpPr>
            <p:grpSpPr bwMode="auto">
              <a:xfrm>
                <a:off x="1039" y="2958"/>
                <a:ext cx="565" cy="519"/>
                <a:chOff x="1039" y="2958"/>
                <a:chExt cx="565" cy="519"/>
              </a:xfrm>
            </p:grpSpPr>
            <p:sp>
              <p:nvSpPr>
                <p:cNvPr id="140523" name="Rectangle 342"/>
                <p:cNvSpPr>
                  <a:spLocks noChangeArrowheads="1"/>
                </p:cNvSpPr>
                <p:nvPr/>
              </p:nvSpPr>
              <p:spPr bwMode="auto">
                <a:xfrm>
                  <a:off x="1082" y="2958"/>
                  <a:ext cx="479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524" name="Rectangle 476"/>
                <p:cNvSpPr>
                  <a:spLocks noChangeArrowheads="1"/>
                </p:cNvSpPr>
                <p:nvPr/>
              </p:nvSpPr>
              <p:spPr bwMode="auto">
                <a:xfrm>
                  <a:off x="1039" y="2958"/>
                  <a:ext cx="565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8" name="Group 479"/>
              <p:cNvGrpSpPr>
                <a:grpSpLocks/>
              </p:cNvGrpSpPr>
              <p:nvPr/>
            </p:nvGrpSpPr>
            <p:grpSpPr bwMode="auto">
              <a:xfrm>
                <a:off x="1604" y="2958"/>
                <a:ext cx="440" cy="519"/>
                <a:chOff x="1604" y="2958"/>
                <a:chExt cx="440" cy="519"/>
              </a:xfrm>
            </p:grpSpPr>
            <p:sp>
              <p:nvSpPr>
                <p:cNvPr id="140521" name="Rectangle 343"/>
                <p:cNvSpPr>
                  <a:spLocks noChangeArrowheads="1"/>
                </p:cNvSpPr>
                <p:nvPr/>
              </p:nvSpPr>
              <p:spPr bwMode="auto">
                <a:xfrm>
                  <a:off x="1647" y="2958"/>
                  <a:ext cx="35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522" name="Rectangle 478"/>
                <p:cNvSpPr>
                  <a:spLocks noChangeArrowheads="1"/>
                </p:cNvSpPr>
                <p:nvPr/>
              </p:nvSpPr>
              <p:spPr bwMode="auto">
                <a:xfrm>
                  <a:off x="1604" y="2958"/>
                  <a:ext cx="44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29" name="Group 481"/>
              <p:cNvGrpSpPr>
                <a:grpSpLocks/>
              </p:cNvGrpSpPr>
              <p:nvPr/>
            </p:nvGrpSpPr>
            <p:grpSpPr bwMode="auto">
              <a:xfrm>
                <a:off x="2044" y="2958"/>
                <a:ext cx="550" cy="519"/>
                <a:chOff x="2044" y="2958"/>
                <a:chExt cx="550" cy="519"/>
              </a:xfrm>
            </p:grpSpPr>
            <p:sp>
              <p:nvSpPr>
                <p:cNvPr id="140519" name="Rectangle 344"/>
                <p:cNvSpPr>
                  <a:spLocks noChangeArrowheads="1"/>
                </p:cNvSpPr>
                <p:nvPr/>
              </p:nvSpPr>
              <p:spPr bwMode="auto">
                <a:xfrm>
                  <a:off x="2087" y="2958"/>
                  <a:ext cx="46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900">
                      <a:cs typeface="Times New Roman" pitchFamily="18" charset="0"/>
                    </a:rPr>
                    <a:t>(30)</a:t>
                  </a:r>
                  <a:endParaRPr lang="en-US" sz="1000">
                    <a:cs typeface="Times New Roman" pitchFamily="18" charset="0"/>
                  </a:endParaRPr>
                </a:p>
                <a:p>
                  <a:pPr algn="ctr" eaLnBrk="0" hangingPunct="0"/>
                  <a:r>
                    <a:rPr lang="en-US" sz="900">
                      <a:cs typeface="Times New Roman" pitchFamily="18" charset="0"/>
                    </a:rPr>
                    <a:t>300</a:t>
                  </a:r>
                  <a:endParaRPr lang="en-US"/>
                </a:p>
              </p:txBody>
            </p:sp>
            <p:sp>
              <p:nvSpPr>
                <p:cNvPr id="140520" name="Rectangle 480"/>
                <p:cNvSpPr>
                  <a:spLocks noChangeArrowheads="1"/>
                </p:cNvSpPr>
                <p:nvPr/>
              </p:nvSpPr>
              <p:spPr bwMode="auto">
                <a:xfrm>
                  <a:off x="2044" y="2958"/>
                  <a:ext cx="55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0" name="Group 483"/>
              <p:cNvGrpSpPr>
                <a:grpSpLocks/>
              </p:cNvGrpSpPr>
              <p:nvPr/>
            </p:nvGrpSpPr>
            <p:grpSpPr bwMode="auto">
              <a:xfrm>
                <a:off x="2594" y="2958"/>
                <a:ext cx="453" cy="519"/>
                <a:chOff x="2594" y="2958"/>
                <a:chExt cx="453" cy="519"/>
              </a:xfrm>
            </p:grpSpPr>
            <p:sp>
              <p:nvSpPr>
                <p:cNvPr id="140517" name="Rectangle 345"/>
                <p:cNvSpPr>
                  <a:spLocks noChangeArrowheads="1"/>
                </p:cNvSpPr>
                <p:nvPr/>
              </p:nvSpPr>
              <p:spPr bwMode="auto">
                <a:xfrm>
                  <a:off x="2637" y="2958"/>
                  <a:ext cx="367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518" name="Rectangle 482"/>
                <p:cNvSpPr>
                  <a:spLocks noChangeArrowheads="1"/>
                </p:cNvSpPr>
                <p:nvPr/>
              </p:nvSpPr>
              <p:spPr bwMode="auto">
                <a:xfrm>
                  <a:off x="2594" y="2958"/>
                  <a:ext cx="453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1" name="Group 485"/>
              <p:cNvGrpSpPr>
                <a:grpSpLocks/>
              </p:cNvGrpSpPr>
              <p:nvPr/>
            </p:nvGrpSpPr>
            <p:grpSpPr bwMode="auto">
              <a:xfrm>
                <a:off x="3047" y="2958"/>
                <a:ext cx="567" cy="519"/>
                <a:chOff x="3047" y="2958"/>
                <a:chExt cx="567" cy="519"/>
              </a:xfrm>
            </p:grpSpPr>
            <p:sp>
              <p:nvSpPr>
                <p:cNvPr id="140515" name="Rectangle 346"/>
                <p:cNvSpPr>
                  <a:spLocks noChangeArrowheads="1"/>
                </p:cNvSpPr>
                <p:nvPr/>
              </p:nvSpPr>
              <p:spPr bwMode="auto">
                <a:xfrm>
                  <a:off x="3090" y="2958"/>
                  <a:ext cx="48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Recommend 10 hour/day pumping</a:t>
                  </a:r>
                  <a:endParaRPr lang="en-US"/>
                </a:p>
              </p:txBody>
            </p:sp>
            <p:sp>
              <p:nvSpPr>
                <p:cNvPr id="140516" name="Rectangle 484"/>
                <p:cNvSpPr>
                  <a:spLocks noChangeArrowheads="1"/>
                </p:cNvSpPr>
                <p:nvPr/>
              </p:nvSpPr>
              <p:spPr bwMode="auto">
                <a:xfrm>
                  <a:off x="3047" y="2958"/>
                  <a:ext cx="56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2" name="Group 487"/>
              <p:cNvGrpSpPr>
                <a:grpSpLocks/>
              </p:cNvGrpSpPr>
              <p:nvPr/>
            </p:nvGrpSpPr>
            <p:grpSpPr bwMode="auto">
              <a:xfrm>
                <a:off x="0" y="3477"/>
                <a:ext cx="382" cy="519"/>
                <a:chOff x="0" y="3477"/>
                <a:chExt cx="382" cy="519"/>
              </a:xfrm>
            </p:grpSpPr>
            <p:sp>
              <p:nvSpPr>
                <p:cNvPr id="140513" name="Rectangle 347"/>
                <p:cNvSpPr>
                  <a:spLocks noChangeArrowheads="1"/>
                </p:cNvSpPr>
                <p:nvPr/>
              </p:nvSpPr>
              <p:spPr bwMode="auto">
                <a:xfrm>
                  <a:off x="43" y="3477"/>
                  <a:ext cx="29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10569</a:t>
                  </a:r>
                  <a:endParaRPr lang="en-US"/>
                </a:p>
              </p:txBody>
            </p:sp>
            <p:sp>
              <p:nvSpPr>
                <p:cNvPr id="140514" name="Rectangle 486"/>
                <p:cNvSpPr>
                  <a:spLocks noChangeArrowheads="1"/>
                </p:cNvSpPr>
                <p:nvPr/>
              </p:nvSpPr>
              <p:spPr bwMode="auto">
                <a:xfrm>
                  <a:off x="0" y="3477"/>
                  <a:ext cx="38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3" name="Group 489"/>
              <p:cNvGrpSpPr>
                <a:grpSpLocks/>
              </p:cNvGrpSpPr>
              <p:nvPr/>
            </p:nvGrpSpPr>
            <p:grpSpPr bwMode="auto">
              <a:xfrm>
                <a:off x="382" y="3477"/>
                <a:ext cx="657" cy="519"/>
                <a:chOff x="382" y="3477"/>
                <a:chExt cx="657" cy="519"/>
              </a:xfrm>
            </p:grpSpPr>
            <p:sp>
              <p:nvSpPr>
                <p:cNvPr id="140511" name="Rectangle 348"/>
                <p:cNvSpPr>
                  <a:spLocks noChangeArrowheads="1"/>
                </p:cNvSpPr>
                <p:nvPr/>
              </p:nvSpPr>
              <p:spPr bwMode="auto">
                <a:xfrm>
                  <a:off x="425" y="3477"/>
                  <a:ext cx="57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West of wellfield</a:t>
                  </a:r>
                  <a:endParaRPr lang="en-US"/>
                </a:p>
              </p:txBody>
            </p:sp>
            <p:sp>
              <p:nvSpPr>
                <p:cNvPr id="140512" name="Rectangle 488"/>
                <p:cNvSpPr>
                  <a:spLocks noChangeArrowheads="1"/>
                </p:cNvSpPr>
                <p:nvPr/>
              </p:nvSpPr>
              <p:spPr bwMode="auto">
                <a:xfrm>
                  <a:off x="382" y="3477"/>
                  <a:ext cx="65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4" name="Group 491"/>
              <p:cNvGrpSpPr>
                <a:grpSpLocks/>
              </p:cNvGrpSpPr>
              <p:nvPr/>
            </p:nvGrpSpPr>
            <p:grpSpPr bwMode="auto">
              <a:xfrm>
                <a:off x="1039" y="3477"/>
                <a:ext cx="565" cy="519"/>
                <a:chOff x="1039" y="3477"/>
                <a:chExt cx="565" cy="519"/>
              </a:xfrm>
            </p:grpSpPr>
            <p:sp>
              <p:nvSpPr>
                <p:cNvPr id="140509" name="Rectangle 349"/>
                <p:cNvSpPr>
                  <a:spLocks noChangeArrowheads="1"/>
                </p:cNvSpPr>
                <p:nvPr/>
              </p:nvSpPr>
              <p:spPr bwMode="auto">
                <a:xfrm>
                  <a:off x="1082" y="3477"/>
                  <a:ext cx="479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510" name="Rectangle 490"/>
                <p:cNvSpPr>
                  <a:spLocks noChangeArrowheads="1"/>
                </p:cNvSpPr>
                <p:nvPr/>
              </p:nvSpPr>
              <p:spPr bwMode="auto">
                <a:xfrm>
                  <a:off x="1039" y="3477"/>
                  <a:ext cx="565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5" name="Group 493"/>
              <p:cNvGrpSpPr>
                <a:grpSpLocks/>
              </p:cNvGrpSpPr>
              <p:nvPr/>
            </p:nvGrpSpPr>
            <p:grpSpPr bwMode="auto">
              <a:xfrm>
                <a:off x="1604" y="3477"/>
                <a:ext cx="440" cy="519"/>
                <a:chOff x="1604" y="3477"/>
                <a:chExt cx="440" cy="519"/>
              </a:xfrm>
            </p:grpSpPr>
            <p:sp>
              <p:nvSpPr>
                <p:cNvPr id="140507" name="Rectangle 350"/>
                <p:cNvSpPr>
                  <a:spLocks noChangeArrowheads="1"/>
                </p:cNvSpPr>
                <p:nvPr/>
              </p:nvSpPr>
              <p:spPr bwMode="auto">
                <a:xfrm>
                  <a:off x="1647" y="3477"/>
                  <a:ext cx="35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508" name="Rectangle 492"/>
                <p:cNvSpPr>
                  <a:spLocks noChangeArrowheads="1"/>
                </p:cNvSpPr>
                <p:nvPr/>
              </p:nvSpPr>
              <p:spPr bwMode="auto">
                <a:xfrm>
                  <a:off x="1604" y="3477"/>
                  <a:ext cx="44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6" name="Group 495"/>
              <p:cNvGrpSpPr>
                <a:grpSpLocks/>
              </p:cNvGrpSpPr>
              <p:nvPr/>
            </p:nvGrpSpPr>
            <p:grpSpPr bwMode="auto">
              <a:xfrm>
                <a:off x="2044" y="3477"/>
                <a:ext cx="550" cy="519"/>
                <a:chOff x="2044" y="3477"/>
                <a:chExt cx="550" cy="519"/>
              </a:xfrm>
            </p:grpSpPr>
            <p:sp>
              <p:nvSpPr>
                <p:cNvPr id="140505" name="Rectangle 351"/>
                <p:cNvSpPr>
                  <a:spLocks noChangeArrowheads="1"/>
                </p:cNvSpPr>
                <p:nvPr/>
              </p:nvSpPr>
              <p:spPr bwMode="auto">
                <a:xfrm>
                  <a:off x="2087" y="3477"/>
                  <a:ext cx="46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900">
                      <a:cs typeface="Times New Roman" pitchFamily="18" charset="0"/>
                    </a:rPr>
                    <a:t>(64)</a:t>
                  </a:r>
                  <a:endParaRPr lang="en-US" sz="1000">
                    <a:cs typeface="Times New Roman" pitchFamily="18" charset="0"/>
                  </a:endParaRPr>
                </a:p>
                <a:p>
                  <a:pPr algn="ctr" eaLnBrk="0" hangingPunct="0"/>
                  <a:r>
                    <a:rPr lang="en-US" sz="900">
                      <a:cs typeface="Times New Roman" pitchFamily="18" charset="0"/>
                    </a:rPr>
                    <a:t>640</a:t>
                  </a:r>
                  <a:endParaRPr lang="en-US"/>
                </a:p>
              </p:txBody>
            </p:sp>
            <p:sp>
              <p:nvSpPr>
                <p:cNvPr id="140506" name="Rectangle 494"/>
                <p:cNvSpPr>
                  <a:spLocks noChangeArrowheads="1"/>
                </p:cNvSpPr>
                <p:nvPr/>
              </p:nvSpPr>
              <p:spPr bwMode="auto">
                <a:xfrm>
                  <a:off x="2044" y="3477"/>
                  <a:ext cx="55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7" name="Group 497"/>
              <p:cNvGrpSpPr>
                <a:grpSpLocks/>
              </p:cNvGrpSpPr>
              <p:nvPr/>
            </p:nvGrpSpPr>
            <p:grpSpPr bwMode="auto">
              <a:xfrm>
                <a:off x="2594" y="3477"/>
                <a:ext cx="453" cy="519"/>
                <a:chOff x="2594" y="3477"/>
                <a:chExt cx="453" cy="519"/>
              </a:xfrm>
            </p:grpSpPr>
            <p:sp>
              <p:nvSpPr>
                <p:cNvPr id="140503" name="Rectangle 352"/>
                <p:cNvSpPr>
                  <a:spLocks noChangeArrowheads="1"/>
                </p:cNvSpPr>
                <p:nvPr/>
              </p:nvSpPr>
              <p:spPr bwMode="auto">
                <a:xfrm>
                  <a:off x="2637" y="3477"/>
                  <a:ext cx="367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504" name="Rectangle 496"/>
                <p:cNvSpPr>
                  <a:spLocks noChangeArrowheads="1"/>
                </p:cNvSpPr>
                <p:nvPr/>
              </p:nvSpPr>
              <p:spPr bwMode="auto">
                <a:xfrm>
                  <a:off x="2594" y="3477"/>
                  <a:ext cx="453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8" name="Group 499"/>
              <p:cNvGrpSpPr>
                <a:grpSpLocks/>
              </p:cNvGrpSpPr>
              <p:nvPr/>
            </p:nvGrpSpPr>
            <p:grpSpPr bwMode="auto">
              <a:xfrm>
                <a:off x="3047" y="3477"/>
                <a:ext cx="567" cy="519"/>
                <a:chOff x="3047" y="3477"/>
                <a:chExt cx="567" cy="519"/>
              </a:xfrm>
            </p:grpSpPr>
            <p:sp>
              <p:nvSpPr>
                <p:cNvPr id="140501" name="Rectangle 353"/>
                <p:cNvSpPr>
                  <a:spLocks noChangeArrowheads="1"/>
                </p:cNvSpPr>
                <p:nvPr/>
              </p:nvSpPr>
              <p:spPr bwMode="auto">
                <a:xfrm>
                  <a:off x="3090" y="3477"/>
                  <a:ext cx="48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Recommend 10 hour/day pumping</a:t>
                  </a:r>
                  <a:endParaRPr lang="en-US"/>
                </a:p>
              </p:txBody>
            </p:sp>
            <p:sp>
              <p:nvSpPr>
                <p:cNvPr id="140502" name="Rectangle 498"/>
                <p:cNvSpPr>
                  <a:spLocks noChangeArrowheads="1"/>
                </p:cNvSpPr>
                <p:nvPr/>
              </p:nvSpPr>
              <p:spPr bwMode="auto">
                <a:xfrm>
                  <a:off x="3047" y="3477"/>
                  <a:ext cx="56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39" name="Group 501"/>
              <p:cNvGrpSpPr>
                <a:grpSpLocks/>
              </p:cNvGrpSpPr>
              <p:nvPr/>
            </p:nvGrpSpPr>
            <p:grpSpPr bwMode="auto">
              <a:xfrm>
                <a:off x="0" y="3996"/>
                <a:ext cx="382" cy="519"/>
                <a:chOff x="0" y="3996"/>
                <a:chExt cx="382" cy="519"/>
              </a:xfrm>
            </p:grpSpPr>
            <p:sp>
              <p:nvSpPr>
                <p:cNvPr id="140499" name="Rectangle 354"/>
                <p:cNvSpPr>
                  <a:spLocks noChangeArrowheads="1"/>
                </p:cNvSpPr>
                <p:nvPr/>
              </p:nvSpPr>
              <p:spPr bwMode="auto">
                <a:xfrm>
                  <a:off x="43" y="3996"/>
                  <a:ext cx="29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10572</a:t>
                  </a:r>
                  <a:endParaRPr lang="en-US"/>
                </a:p>
              </p:txBody>
            </p:sp>
            <p:sp>
              <p:nvSpPr>
                <p:cNvPr id="140500" name="Rectangle 500"/>
                <p:cNvSpPr>
                  <a:spLocks noChangeArrowheads="1"/>
                </p:cNvSpPr>
                <p:nvPr/>
              </p:nvSpPr>
              <p:spPr bwMode="auto">
                <a:xfrm>
                  <a:off x="0" y="3996"/>
                  <a:ext cx="38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0" name="Group 503"/>
              <p:cNvGrpSpPr>
                <a:grpSpLocks/>
              </p:cNvGrpSpPr>
              <p:nvPr/>
            </p:nvGrpSpPr>
            <p:grpSpPr bwMode="auto">
              <a:xfrm>
                <a:off x="382" y="3996"/>
                <a:ext cx="657" cy="519"/>
                <a:chOff x="382" y="3996"/>
                <a:chExt cx="657" cy="519"/>
              </a:xfrm>
            </p:grpSpPr>
            <p:sp>
              <p:nvSpPr>
                <p:cNvPr id="140497" name="Rectangle 355"/>
                <p:cNvSpPr>
                  <a:spLocks noChangeArrowheads="1"/>
                </p:cNvSpPr>
                <p:nvPr/>
              </p:nvSpPr>
              <p:spPr bwMode="auto">
                <a:xfrm>
                  <a:off x="425" y="3996"/>
                  <a:ext cx="57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NW of wellfield</a:t>
                  </a:r>
                  <a:endParaRPr lang="en-US"/>
                </a:p>
              </p:txBody>
            </p:sp>
            <p:sp>
              <p:nvSpPr>
                <p:cNvPr id="140498" name="Rectangle 502"/>
                <p:cNvSpPr>
                  <a:spLocks noChangeArrowheads="1"/>
                </p:cNvSpPr>
                <p:nvPr/>
              </p:nvSpPr>
              <p:spPr bwMode="auto">
                <a:xfrm>
                  <a:off x="382" y="3996"/>
                  <a:ext cx="65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1" name="Group 505"/>
              <p:cNvGrpSpPr>
                <a:grpSpLocks/>
              </p:cNvGrpSpPr>
              <p:nvPr/>
            </p:nvGrpSpPr>
            <p:grpSpPr bwMode="auto">
              <a:xfrm>
                <a:off x="1039" y="3996"/>
                <a:ext cx="565" cy="519"/>
                <a:chOff x="1039" y="3996"/>
                <a:chExt cx="565" cy="519"/>
              </a:xfrm>
            </p:grpSpPr>
            <p:sp>
              <p:nvSpPr>
                <p:cNvPr id="140495" name="Rectangle 356"/>
                <p:cNvSpPr>
                  <a:spLocks noChangeArrowheads="1"/>
                </p:cNvSpPr>
                <p:nvPr/>
              </p:nvSpPr>
              <p:spPr bwMode="auto">
                <a:xfrm>
                  <a:off x="1082" y="3996"/>
                  <a:ext cx="479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496" name="Rectangle 504"/>
                <p:cNvSpPr>
                  <a:spLocks noChangeArrowheads="1"/>
                </p:cNvSpPr>
                <p:nvPr/>
              </p:nvSpPr>
              <p:spPr bwMode="auto">
                <a:xfrm>
                  <a:off x="1039" y="3996"/>
                  <a:ext cx="565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2" name="Group 507"/>
              <p:cNvGrpSpPr>
                <a:grpSpLocks/>
              </p:cNvGrpSpPr>
              <p:nvPr/>
            </p:nvGrpSpPr>
            <p:grpSpPr bwMode="auto">
              <a:xfrm>
                <a:off x="1604" y="3996"/>
                <a:ext cx="440" cy="519"/>
                <a:chOff x="1604" y="3996"/>
                <a:chExt cx="440" cy="519"/>
              </a:xfrm>
            </p:grpSpPr>
            <p:sp>
              <p:nvSpPr>
                <p:cNvPr id="140493" name="Rectangle 357"/>
                <p:cNvSpPr>
                  <a:spLocks noChangeArrowheads="1"/>
                </p:cNvSpPr>
                <p:nvPr/>
              </p:nvSpPr>
              <p:spPr bwMode="auto">
                <a:xfrm>
                  <a:off x="1647" y="3996"/>
                  <a:ext cx="35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94" name="Rectangle 506"/>
                <p:cNvSpPr>
                  <a:spLocks noChangeArrowheads="1"/>
                </p:cNvSpPr>
                <p:nvPr/>
              </p:nvSpPr>
              <p:spPr bwMode="auto">
                <a:xfrm>
                  <a:off x="1604" y="3996"/>
                  <a:ext cx="44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3" name="Group 509"/>
              <p:cNvGrpSpPr>
                <a:grpSpLocks/>
              </p:cNvGrpSpPr>
              <p:nvPr/>
            </p:nvGrpSpPr>
            <p:grpSpPr bwMode="auto">
              <a:xfrm>
                <a:off x="2044" y="3996"/>
                <a:ext cx="550" cy="519"/>
                <a:chOff x="2044" y="3996"/>
                <a:chExt cx="550" cy="519"/>
              </a:xfrm>
            </p:grpSpPr>
            <p:sp>
              <p:nvSpPr>
                <p:cNvPr id="140491" name="Rectangle 358"/>
                <p:cNvSpPr>
                  <a:spLocks noChangeArrowheads="1"/>
                </p:cNvSpPr>
                <p:nvPr/>
              </p:nvSpPr>
              <p:spPr bwMode="auto">
                <a:xfrm>
                  <a:off x="2087" y="3996"/>
                  <a:ext cx="46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900">
                      <a:cs typeface="Times New Roman" pitchFamily="18" charset="0"/>
                    </a:rPr>
                    <a:t>(68)</a:t>
                  </a:r>
                  <a:endParaRPr lang="en-US" sz="1000">
                    <a:cs typeface="Times New Roman" pitchFamily="18" charset="0"/>
                  </a:endParaRPr>
                </a:p>
                <a:p>
                  <a:pPr algn="ctr" eaLnBrk="0" hangingPunct="0"/>
                  <a:r>
                    <a:rPr lang="en-US" sz="900">
                      <a:cs typeface="Times New Roman" pitchFamily="18" charset="0"/>
                    </a:rPr>
                    <a:t>680</a:t>
                  </a:r>
                  <a:endParaRPr lang="en-US"/>
                </a:p>
              </p:txBody>
            </p:sp>
            <p:sp>
              <p:nvSpPr>
                <p:cNvPr id="140492" name="Rectangle 508"/>
                <p:cNvSpPr>
                  <a:spLocks noChangeArrowheads="1"/>
                </p:cNvSpPr>
                <p:nvPr/>
              </p:nvSpPr>
              <p:spPr bwMode="auto">
                <a:xfrm>
                  <a:off x="2044" y="3996"/>
                  <a:ext cx="55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4" name="Group 511"/>
              <p:cNvGrpSpPr>
                <a:grpSpLocks/>
              </p:cNvGrpSpPr>
              <p:nvPr/>
            </p:nvGrpSpPr>
            <p:grpSpPr bwMode="auto">
              <a:xfrm>
                <a:off x="2594" y="3996"/>
                <a:ext cx="453" cy="519"/>
                <a:chOff x="2594" y="3996"/>
                <a:chExt cx="453" cy="519"/>
              </a:xfrm>
            </p:grpSpPr>
            <p:sp>
              <p:nvSpPr>
                <p:cNvPr id="140489" name="Rectangle 359"/>
                <p:cNvSpPr>
                  <a:spLocks noChangeArrowheads="1"/>
                </p:cNvSpPr>
                <p:nvPr/>
              </p:nvSpPr>
              <p:spPr bwMode="auto">
                <a:xfrm>
                  <a:off x="2637" y="3996"/>
                  <a:ext cx="367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90" name="Rectangle 510"/>
                <p:cNvSpPr>
                  <a:spLocks noChangeArrowheads="1"/>
                </p:cNvSpPr>
                <p:nvPr/>
              </p:nvSpPr>
              <p:spPr bwMode="auto">
                <a:xfrm>
                  <a:off x="2594" y="3996"/>
                  <a:ext cx="453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5" name="Group 513"/>
              <p:cNvGrpSpPr>
                <a:grpSpLocks/>
              </p:cNvGrpSpPr>
              <p:nvPr/>
            </p:nvGrpSpPr>
            <p:grpSpPr bwMode="auto">
              <a:xfrm>
                <a:off x="3047" y="3996"/>
                <a:ext cx="567" cy="519"/>
                <a:chOff x="3047" y="3996"/>
                <a:chExt cx="567" cy="519"/>
              </a:xfrm>
            </p:grpSpPr>
            <p:sp>
              <p:nvSpPr>
                <p:cNvPr id="140487" name="Rectangle 360"/>
                <p:cNvSpPr>
                  <a:spLocks noChangeArrowheads="1"/>
                </p:cNvSpPr>
                <p:nvPr/>
              </p:nvSpPr>
              <p:spPr bwMode="auto">
                <a:xfrm>
                  <a:off x="3090" y="3996"/>
                  <a:ext cx="48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Recommend 10 hour/day pumping</a:t>
                  </a:r>
                  <a:endParaRPr lang="en-US"/>
                </a:p>
              </p:txBody>
            </p:sp>
            <p:sp>
              <p:nvSpPr>
                <p:cNvPr id="140488" name="Rectangle 512"/>
                <p:cNvSpPr>
                  <a:spLocks noChangeArrowheads="1"/>
                </p:cNvSpPr>
                <p:nvPr/>
              </p:nvSpPr>
              <p:spPr bwMode="auto">
                <a:xfrm>
                  <a:off x="3047" y="3996"/>
                  <a:ext cx="56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6" name="Group 515"/>
              <p:cNvGrpSpPr>
                <a:grpSpLocks/>
              </p:cNvGrpSpPr>
              <p:nvPr/>
            </p:nvGrpSpPr>
            <p:grpSpPr bwMode="auto">
              <a:xfrm>
                <a:off x="0" y="4515"/>
                <a:ext cx="382" cy="519"/>
                <a:chOff x="0" y="4515"/>
                <a:chExt cx="382" cy="519"/>
              </a:xfrm>
            </p:grpSpPr>
            <p:sp>
              <p:nvSpPr>
                <p:cNvPr id="140485" name="Rectangle 361"/>
                <p:cNvSpPr>
                  <a:spLocks noChangeArrowheads="1"/>
                </p:cNvSpPr>
                <p:nvPr/>
              </p:nvSpPr>
              <p:spPr bwMode="auto">
                <a:xfrm>
                  <a:off x="43" y="4515"/>
                  <a:ext cx="29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10573</a:t>
                  </a:r>
                  <a:endParaRPr lang="en-US"/>
                </a:p>
              </p:txBody>
            </p:sp>
            <p:sp>
              <p:nvSpPr>
                <p:cNvPr id="140486" name="Rectangle 514"/>
                <p:cNvSpPr>
                  <a:spLocks noChangeArrowheads="1"/>
                </p:cNvSpPr>
                <p:nvPr/>
              </p:nvSpPr>
              <p:spPr bwMode="auto">
                <a:xfrm>
                  <a:off x="0" y="4515"/>
                  <a:ext cx="38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7" name="Group 517"/>
              <p:cNvGrpSpPr>
                <a:grpSpLocks/>
              </p:cNvGrpSpPr>
              <p:nvPr/>
            </p:nvGrpSpPr>
            <p:grpSpPr bwMode="auto">
              <a:xfrm>
                <a:off x="382" y="4515"/>
                <a:ext cx="657" cy="519"/>
                <a:chOff x="382" y="4515"/>
                <a:chExt cx="657" cy="519"/>
              </a:xfrm>
            </p:grpSpPr>
            <p:sp>
              <p:nvSpPr>
                <p:cNvPr id="140483" name="Rectangle 362"/>
                <p:cNvSpPr>
                  <a:spLocks noChangeArrowheads="1"/>
                </p:cNvSpPr>
                <p:nvPr/>
              </p:nvSpPr>
              <p:spPr bwMode="auto">
                <a:xfrm>
                  <a:off x="425" y="4515"/>
                  <a:ext cx="57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South of wellfield</a:t>
                  </a:r>
                  <a:endParaRPr lang="en-US"/>
                </a:p>
              </p:txBody>
            </p:sp>
            <p:sp>
              <p:nvSpPr>
                <p:cNvPr id="140484" name="Rectangle 516"/>
                <p:cNvSpPr>
                  <a:spLocks noChangeArrowheads="1"/>
                </p:cNvSpPr>
                <p:nvPr/>
              </p:nvSpPr>
              <p:spPr bwMode="auto">
                <a:xfrm>
                  <a:off x="382" y="4515"/>
                  <a:ext cx="65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8" name="Group 519"/>
              <p:cNvGrpSpPr>
                <a:grpSpLocks/>
              </p:cNvGrpSpPr>
              <p:nvPr/>
            </p:nvGrpSpPr>
            <p:grpSpPr bwMode="auto">
              <a:xfrm>
                <a:off x="1039" y="4515"/>
                <a:ext cx="565" cy="519"/>
                <a:chOff x="1039" y="4515"/>
                <a:chExt cx="565" cy="519"/>
              </a:xfrm>
            </p:grpSpPr>
            <p:sp>
              <p:nvSpPr>
                <p:cNvPr id="140481" name="Rectangle 363"/>
                <p:cNvSpPr>
                  <a:spLocks noChangeArrowheads="1"/>
                </p:cNvSpPr>
                <p:nvPr/>
              </p:nvSpPr>
              <p:spPr bwMode="auto">
                <a:xfrm>
                  <a:off x="1082" y="4515"/>
                  <a:ext cx="479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482" name="Rectangle 518"/>
                <p:cNvSpPr>
                  <a:spLocks noChangeArrowheads="1"/>
                </p:cNvSpPr>
                <p:nvPr/>
              </p:nvSpPr>
              <p:spPr bwMode="auto">
                <a:xfrm>
                  <a:off x="1039" y="4515"/>
                  <a:ext cx="565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49" name="Group 521"/>
              <p:cNvGrpSpPr>
                <a:grpSpLocks/>
              </p:cNvGrpSpPr>
              <p:nvPr/>
            </p:nvGrpSpPr>
            <p:grpSpPr bwMode="auto">
              <a:xfrm>
                <a:off x="1604" y="4515"/>
                <a:ext cx="440" cy="519"/>
                <a:chOff x="1604" y="4515"/>
                <a:chExt cx="440" cy="519"/>
              </a:xfrm>
            </p:grpSpPr>
            <p:sp>
              <p:nvSpPr>
                <p:cNvPr id="140479" name="Rectangle 364"/>
                <p:cNvSpPr>
                  <a:spLocks noChangeArrowheads="1"/>
                </p:cNvSpPr>
                <p:nvPr/>
              </p:nvSpPr>
              <p:spPr bwMode="auto">
                <a:xfrm>
                  <a:off x="1647" y="4515"/>
                  <a:ext cx="35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80" name="Rectangle 520"/>
                <p:cNvSpPr>
                  <a:spLocks noChangeArrowheads="1"/>
                </p:cNvSpPr>
                <p:nvPr/>
              </p:nvSpPr>
              <p:spPr bwMode="auto">
                <a:xfrm>
                  <a:off x="1604" y="4515"/>
                  <a:ext cx="44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0" name="Group 523"/>
              <p:cNvGrpSpPr>
                <a:grpSpLocks/>
              </p:cNvGrpSpPr>
              <p:nvPr/>
            </p:nvGrpSpPr>
            <p:grpSpPr bwMode="auto">
              <a:xfrm>
                <a:off x="2044" y="4515"/>
                <a:ext cx="550" cy="519"/>
                <a:chOff x="2044" y="4515"/>
                <a:chExt cx="550" cy="519"/>
              </a:xfrm>
            </p:grpSpPr>
            <p:sp>
              <p:nvSpPr>
                <p:cNvPr id="140477" name="Rectangle 365"/>
                <p:cNvSpPr>
                  <a:spLocks noChangeArrowheads="1"/>
                </p:cNvSpPr>
                <p:nvPr/>
              </p:nvSpPr>
              <p:spPr bwMode="auto">
                <a:xfrm>
                  <a:off x="2087" y="4515"/>
                  <a:ext cx="46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900">
                      <a:cs typeface="Times New Roman" pitchFamily="18" charset="0"/>
                    </a:rPr>
                    <a:t>(30)</a:t>
                  </a:r>
                  <a:endParaRPr lang="en-US" sz="1000">
                    <a:cs typeface="Times New Roman" pitchFamily="18" charset="0"/>
                  </a:endParaRPr>
                </a:p>
                <a:p>
                  <a:pPr algn="ctr" eaLnBrk="0" hangingPunct="0"/>
                  <a:r>
                    <a:rPr lang="en-US" sz="900">
                      <a:cs typeface="Times New Roman" pitchFamily="18" charset="0"/>
                    </a:rPr>
                    <a:t>300</a:t>
                  </a:r>
                  <a:endParaRPr lang="en-US"/>
                </a:p>
              </p:txBody>
            </p:sp>
            <p:sp>
              <p:nvSpPr>
                <p:cNvPr id="140478" name="Rectangle 522"/>
                <p:cNvSpPr>
                  <a:spLocks noChangeArrowheads="1"/>
                </p:cNvSpPr>
                <p:nvPr/>
              </p:nvSpPr>
              <p:spPr bwMode="auto">
                <a:xfrm>
                  <a:off x="2044" y="4515"/>
                  <a:ext cx="55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1" name="Group 525"/>
              <p:cNvGrpSpPr>
                <a:grpSpLocks/>
              </p:cNvGrpSpPr>
              <p:nvPr/>
            </p:nvGrpSpPr>
            <p:grpSpPr bwMode="auto">
              <a:xfrm>
                <a:off x="2594" y="4515"/>
                <a:ext cx="453" cy="519"/>
                <a:chOff x="2594" y="4515"/>
                <a:chExt cx="453" cy="519"/>
              </a:xfrm>
            </p:grpSpPr>
            <p:sp>
              <p:nvSpPr>
                <p:cNvPr id="140475" name="Rectangle 366"/>
                <p:cNvSpPr>
                  <a:spLocks noChangeArrowheads="1"/>
                </p:cNvSpPr>
                <p:nvPr/>
              </p:nvSpPr>
              <p:spPr bwMode="auto">
                <a:xfrm>
                  <a:off x="2637" y="4515"/>
                  <a:ext cx="367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76" name="Rectangle 524"/>
                <p:cNvSpPr>
                  <a:spLocks noChangeArrowheads="1"/>
                </p:cNvSpPr>
                <p:nvPr/>
              </p:nvSpPr>
              <p:spPr bwMode="auto">
                <a:xfrm>
                  <a:off x="2594" y="4515"/>
                  <a:ext cx="453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2" name="Group 527"/>
              <p:cNvGrpSpPr>
                <a:grpSpLocks/>
              </p:cNvGrpSpPr>
              <p:nvPr/>
            </p:nvGrpSpPr>
            <p:grpSpPr bwMode="auto">
              <a:xfrm>
                <a:off x="3047" y="4515"/>
                <a:ext cx="567" cy="519"/>
                <a:chOff x="3047" y="4515"/>
                <a:chExt cx="567" cy="519"/>
              </a:xfrm>
            </p:grpSpPr>
            <p:sp>
              <p:nvSpPr>
                <p:cNvPr id="140473" name="Rectangle 367"/>
                <p:cNvSpPr>
                  <a:spLocks noChangeArrowheads="1"/>
                </p:cNvSpPr>
                <p:nvPr/>
              </p:nvSpPr>
              <p:spPr bwMode="auto">
                <a:xfrm>
                  <a:off x="3090" y="4515"/>
                  <a:ext cx="48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Recommend 10 hour/day pumping</a:t>
                  </a:r>
                  <a:endParaRPr lang="en-US"/>
                </a:p>
              </p:txBody>
            </p:sp>
            <p:sp>
              <p:nvSpPr>
                <p:cNvPr id="140474" name="Rectangle 526"/>
                <p:cNvSpPr>
                  <a:spLocks noChangeArrowheads="1"/>
                </p:cNvSpPr>
                <p:nvPr/>
              </p:nvSpPr>
              <p:spPr bwMode="auto">
                <a:xfrm>
                  <a:off x="3047" y="4515"/>
                  <a:ext cx="56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3" name="Group 529"/>
              <p:cNvGrpSpPr>
                <a:grpSpLocks/>
              </p:cNvGrpSpPr>
              <p:nvPr/>
            </p:nvGrpSpPr>
            <p:grpSpPr bwMode="auto">
              <a:xfrm>
                <a:off x="0" y="5034"/>
                <a:ext cx="382" cy="519"/>
                <a:chOff x="0" y="5034"/>
                <a:chExt cx="382" cy="519"/>
              </a:xfrm>
            </p:grpSpPr>
            <p:sp>
              <p:nvSpPr>
                <p:cNvPr id="140471" name="Rectangle 368"/>
                <p:cNvSpPr>
                  <a:spLocks noChangeArrowheads="1"/>
                </p:cNvSpPr>
                <p:nvPr/>
              </p:nvSpPr>
              <p:spPr bwMode="auto">
                <a:xfrm>
                  <a:off x="43" y="5034"/>
                  <a:ext cx="29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10575</a:t>
                  </a:r>
                  <a:endParaRPr lang="en-US"/>
                </a:p>
              </p:txBody>
            </p:sp>
            <p:sp>
              <p:nvSpPr>
                <p:cNvPr id="140472" name="Rectangle 528"/>
                <p:cNvSpPr>
                  <a:spLocks noChangeArrowheads="1"/>
                </p:cNvSpPr>
                <p:nvPr/>
              </p:nvSpPr>
              <p:spPr bwMode="auto">
                <a:xfrm>
                  <a:off x="0" y="5034"/>
                  <a:ext cx="38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4" name="Group 531"/>
              <p:cNvGrpSpPr>
                <a:grpSpLocks/>
              </p:cNvGrpSpPr>
              <p:nvPr/>
            </p:nvGrpSpPr>
            <p:grpSpPr bwMode="auto">
              <a:xfrm>
                <a:off x="382" y="5034"/>
                <a:ext cx="657" cy="519"/>
                <a:chOff x="382" y="5034"/>
                <a:chExt cx="657" cy="519"/>
              </a:xfrm>
            </p:grpSpPr>
            <p:sp>
              <p:nvSpPr>
                <p:cNvPr id="140469" name="Rectangle 369"/>
                <p:cNvSpPr>
                  <a:spLocks noChangeArrowheads="1"/>
                </p:cNvSpPr>
                <p:nvPr/>
              </p:nvSpPr>
              <p:spPr bwMode="auto">
                <a:xfrm>
                  <a:off x="425" y="5034"/>
                  <a:ext cx="57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SE of wellfield</a:t>
                  </a:r>
                  <a:endParaRPr lang="en-US"/>
                </a:p>
              </p:txBody>
            </p:sp>
            <p:sp>
              <p:nvSpPr>
                <p:cNvPr id="140470" name="Rectangle 530"/>
                <p:cNvSpPr>
                  <a:spLocks noChangeArrowheads="1"/>
                </p:cNvSpPr>
                <p:nvPr/>
              </p:nvSpPr>
              <p:spPr bwMode="auto">
                <a:xfrm>
                  <a:off x="382" y="5034"/>
                  <a:ext cx="65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5" name="Group 533"/>
              <p:cNvGrpSpPr>
                <a:grpSpLocks/>
              </p:cNvGrpSpPr>
              <p:nvPr/>
            </p:nvGrpSpPr>
            <p:grpSpPr bwMode="auto">
              <a:xfrm>
                <a:off x="1039" y="5034"/>
                <a:ext cx="565" cy="519"/>
                <a:chOff x="1039" y="5034"/>
                <a:chExt cx="565" cy="519"/>
              </a:xfrm>
            </p:grpSpPr>
            <p:sp>
              <p:nvSpPr>
                <p:cNvPr id="140467" name="Rectangle 370"/>
                <p:cNvSpPr>
                  <a:spLocks noChangeArrowheads="1"/>
                </p:cNvSpPr>
                <p:nvPr/>
              </p:nvSpPr>
              <p:spPr bwMode="auto">
                <a:xfrm>
                  <a:off x="1082" y="5034"/>
                  <a:ext cx="479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468" name="Rectangle 532"/>
                <p:cNvSpPr>
                  <a:spLocks noChangeArrowheads="1"/>
                </p:cNvSpPr>
                <p:nvPr/>
              </p:nvSpPr>
              <p:spPr bwMode="auto">
                <a:xfrm>
                  <a:off x="1039" y="5034"/>
                  <a:ext cx="565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6" name="Group 535"/>
              <p:cNvGrpSpPr>
                <a:grpSpLocks/>
              </p:cNvGrpSpPr>
              <p:nvPr/>
            </p:nvGrpSpPr>
            <p:grpSpPr bwMode="auto">
              <a:xfrm>
                <a:off x="1604" y="5034"/>
                <a:ext cx="440" cy="519"/>
                <a:chOff x="1604" y="5034"/>
                <a:chExt cx="440" cy="519"/>
              </a:xfrm>
            </p:grpSpPr>
            <p:sp>
              <p:nvSpPr>
                <p:cNvPr id="140465" name="Rectangle 371"/>
                <p:cNvSpPr>
                  <a:spLocks noChangeArrowheads="1"/>
                </p:cNvSpPr>
                <p:nvPr/>
              </p:nvSpPr>
              <p:spPr bwMode="auto">
                <a:xfrm>
                  <a:off x="1647" y="5034"/>
                  <a:ext cx="35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66" name="Rectangle 534"/>
                <p:cNvSpPr>
                  <a:spLocks noChangeArrowheads="1"/>
                </p:cNvSpPr>
                <p:nvPr/>
              </p:nvSpPr>
              <p:spPr bwMode="auto">
                <a:xfrm>
                  <a:off x="1604" y="5034"/>
                  <a:ext cx="44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7" name="Group 537"/>
              <p:cNvGrpSpPr>
                <a:grpSpLocks/>
              </p:cNvGrpSpPr>
              <p:nvPr/>
            </p:nvGrpSpPr>
            <p:grpSpPr bwMode="auto">
              <a:xfrm>
                <a:off x="2044" y="5034"/>
                <a:ext cx="550" cy="519"/>
                <a:chOff x="2044" y="5034"/>
                <a:chExt cx="550" cy="519"/>
              </a:xfrm>
            </p:grpSpPr>
            <p:sp>
              <p:nvSpPr>
                <p:cNvPr id="140463" name="Rectangle 372"/>
                <p:cNvSpPr>
                  <a:spLocks noChangeArrowheads="1"/>
                </p:cNvSpPr>
                <p:nvPr/>
              </p:nvSpPr>
              <p:spPr bwMode="auto">
                <a:xfrm>
                  <a:off x="2087" y="5034"/>
                  <a:ext cx="46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900">
                      <a:cs typeface="Times New Roman" pitchFamily="18" charset="0"/>
                    </a:rPr>
                    <a:t>(96)</a:t>
                  </a:r>
                  <a:endParaRPr lang="en-US" sz="1000">
                    <a:cs typeface="Times New Roman" pitchFamily="18" charset="0"/>
                  </a:endParaRPr>
                </a:p>
                <a:p>
                  <a:pPr algn="ctr" eaLnBrk="0" hangingPunct="0"/>
                  <a:r>
                    <a:rPr lang="en-US" sz="900">
                      <a:cs typeface="Times New Roman" pitchFamily="18" charset="0"/>
                    </a:rPr>
                    <a:t>960</a:t>
                  </a:r>
                  <a:endParaRPr lang="en-US"/>
                </a:p>
              </p:txBody>
            </p:sp>
            <p:sp>
              <p:nvSpPr>
                <p:cNvPr id="140464" name="Rectangle 536"/>
                <p:cNvSpPr>
                  <a:spLocks noChangeArrowheads="1"/>
                </p:cNvSpPr>
                <p:nvPr/>
              </p:nvSpPr>
              <p:spPr bwMode="auto">
                <a:xfrm>
                  <a:off x="2044" y="5034"/>
                  <a:ext cx="55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8" name="Group 539"/>
              <p:cNvGrpSpPr>
                <a:grpSpLocks/>
              </p:cNvGrpSpPr>
              <p:nvPr/>
            </p:nvGrpSpPr>
            <p:grpSpPr bwMode="auto">
              <a:xfrm>
                <a:off x="2594" y="5034"/>
                <a:ext cx="453" cy="519"/>
                <a:chOff x="2594" y="5034"/>
                <a:chExt cx="453" cy="519"/>
              </a:xfrm>
            </p:grpSpPr>
            <p:sp>
              <p:nvSpPr>
                <p:cNvPr id="140461" name="Rectangle 373"/>
                <p:cNvSpPr>
                  <a:spLocks noChangeArrowheads="1"/>
                </p:cNvSpPr>
                <p:nvPr/>
              </p:nvSpPr>
              <p:spPr bwMode="auto">
                <a:xfrm>
                  <a:off x="2637" y="5034"/>
                  <a:ext cx="367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62" name="Rectangle 538"/>
                <p:cNvSpPr>
                  <a:spLocks noChangeArrowheads="1"/>
                </p:cNvSpPr>
                <p:nvPr/>
              </p:nvSpPr>
              <p:spPr bwMode="auto">
                <a:xfrm>
                  <a:off x="2594" y="5034"/>
                  <a:ext cx="453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59" name="Group 541"/>
              <p:cNvGrpSpPr>
                <a:grpSpLocks/>
              </p:cNvGrpSpPr>
              <p:nvPr/>
            </p:nvGrpSpPr>
            <p:grpSpPr bwMode="auto">
              <a:xfrm>
                <a:off x="3047" y="5034"/>
                <a:ext cx="567" cy="519"/>
                <a:chOff x="3047" y="5034"/>
                <a:chExt cx="567" cy="519"/>
              </a:xfrm>
            </p:grpSpPr>
            <p:sp>
              <p:nvSpPr>
                <p:cNvPr id="140459" name="Rectangle 374"/>
                <p:cNvSpPr>
                  <a:spLocks noChangeArrowheads="1"/>
                </p:cNvSpPr>
                <p:nvPr/>
              </p:nvSpPr>
              <p:spPr bwMode="auto">
                <a:xfrm>
                  <a:off x="3090" y="5034"/>
                  <a:ext cx="48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Recommend 10 hour/day pumping</a:t>
                  </a:r>
                  <a:endParaRPr lang="en-US"/>
                </a:p>
              </p:txBody>
            </p:sp>
            <p:sp>
              <p:nvSpPr>
                <p:cNvPr id="140460" name="Rectangle 540"/>
                <p:cNvSpPr>
                  <a:spLocks noChangeArrowheads="1"/>
                </p:cNvSpPr>
                <p:nvPr/>
              </p:nvSpPr>
              <p:spPr bwMode="auto">
                <a:xfrm>
                  <a:off x="3047" y="5034"/>
                  <a:ext cx="56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0" name="Group 543"/>
              <p:cNvGrpSpPr>
                <a:grpSpLocks/>
              </p:cNvGrpSpPr>
              <p:nvPr/>
            </p:nvGrpSpPr>
            <p:grpSpPr bwMode="auto">
              <a:xfrm>
                <a:off x="0" y="5553"/>
                <a:ext cx="382" cy="519"/>
                <a:chOff x="0" y="5553"/>
                <a:chExt cx="382" cy="519"/>
              </a:xfrm>
            </p:grpSpPr>
            <p:sp>
              <p:nvSpPr>
                <p:cNvPr id="140457" name="Rectangle 375"/>
                <p:cNvSpPr>
                  <a:spLocks noChangeArrowheads="1"/>
                </p:cNvSpPr>
                <p:nvPr/>
              </p:nvSpPr>
              <p:spPr bwMode="auto">
                <a:xfrm>
                  <a:off x="43" y="5553"/>
                  <a:ext cx="29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10615</a:t>
                  </a:r>
                  <a:endParaRPr lang="en-US"/>
                </a:p>
              </p:txBody>
            </p:sp>
            <p:sp>
              <p:nvSpPr>
                <p:cNvPr id="140458" name="Rectangle 542"/>
                <p:cNvSpPr>
                  <a:spLocks noChangeArrowheads="1"/>
                </p:cNvSpPr>
                <p:nvPr/>
              </p:nvSpPr>
              <p:spPr bwMode="auto">
                <a:xfrm>
                  <a:off x="0" y="5553"/>
                  <a:ext cx="38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1" name="Group 545"/>
              <p:cNvGrpSpPr>
                <a:grpSpLocks/>
              </p:cNvGrpSpPr>
              <p:nvPr/>
            </p:nvGrpSpPr>
            <p:grpSpPr bwMode="auto">
              <a:xfrm>
                <a:off x="382" y="5553"/>
                <a:ext cx="657" cy="519"/>
                <a:chOff x="382" y="5553"/>
                <a:chExt cx="657" cy="519"/>
              </a:xfrm>
            </p:grpSpPr>
            <p:sp>
              <p:nvSpPr>
                <p:cNvPr id="140455" name="Rectangle 376"/>
                <p:cNvSpPr>
                  <a:spLocks noChangeArrowheads="1"/>
                </p:cNvSpPr>
                <p:nvPr/>
              </p:nvSpPr>
              <p:spPr bwMode="auto">
                <a:xfrm>
                  <a:off x="425" y="5553"/>
                  <a:ext cx="57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SE of wellfield</a:t>
                  </a:r>
                  <a:endParaRPr lang="en-US"/>
                </a:p>
              </p:txBody>
            </p:sp>
            <p:sp>
              <p:nvSpPr>
                <p:cNvPr id="140456" name="Rectangle 544"/>
                <p:cNvSpPr>
                  <a:spLocks noChangeArrowheads="1"/>
                </p:cNvSpPr>
                <p:nvPr/>
              </p:nvSpPr>
              <p:spPr bwMode="auto">
                <a:xfrm>
                  <a:off x="382" y="5553"/>
                  <a:ext cx="65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2" name="Group 547"/>
              <p:cNvGrpSpPr>
                <a:grpSpLocks/>
              </p:cNvGrpSpPr>
              <p:nvPr/>
            </p:nvGrpSpPr>
            <p:grpSpPr bwMode="auto">
              <a:xfrm>
                <a:off x="1039" y="5553"/>
                <a:ext cx="565" cy="519"/>
                <a:chOff x="1039" y="5553"/>
                <a:chExt cx="565" cy="519"/>
              </a:xfrm>
            </p:grpSpPr>
            <p:sp>
              <p:nvSpPr>
                <p:cNvPr id="140453" name="Rectangle 377"/>
                <p:cNvSpPr>
                  <a:spLocks noChangeArrowheads="1"/>
                </p:cNvSpPr>
                <p:nvPr/>
              </p:nvSpPr>
              <p:spPr bwMode="auto">
                <a:xfrm>
                  <a:off x="1082" y="5553"/>
                  <a:ext cx="479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454" name="Rectangle 546"/>
                <p:cNvSpPr>
                  <a:spLocks noChangeArrowheads="1"/>
                </p:cNvSpPr>
                <p:nvPr/>
              </p:nvSpPr>
              <p:spPr bwMode="auto">
                <a:xfrm>
                  <a:off x="1039" y="5553"/>
                  <a:ext cx="565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3" name="Group 549"/>
              <p:cNvGrpSpPr>
                <a:grpSpLocks/>
              </p:cNvGrpSpPr>
              <p:nvPr/>
            </p:nvGrpSpPr>
            <p:grpSpPr bwMode="auto">
              <a:xfrm>
                <a:off x="1604" y="5553"/>
                <a:ext cx="440" cy="519"/>
                <a:chOff x="1604" y="5553"/>
                <a:chExt cx="440" cy="519"/>
              </a:xfrm>
            </p:grpSpPr>
            <p:sp>
              <p:nvSpPr>
                <p:cNvPr id="140451" name="Rectangle 378"/>
                <p:cNvSpPr>
                  <a:spLocks noChangeArrowheads="1"/>
                </p:cNvSpPr>
                <p:nvPr/>
              </p:nvSpPr>
              <p:spPr bwMode="auto">
                <a:xfrm>
                  <a:off x="1647" y="5553"/>
                  <a:ext cx="35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52" name="Rectangle 548"/>
                <p:cNvSpPr>
                  <a:spLocks noChangeArrowheads="1"/>
                </p:cNvSpPr>
                <p:nvPr/>
              </p:nvSpPr>
              <p:spPr bwMode="auto">
                <a:xfrm>
                  <a:off x="1604" y="5553"/>
                  <a:ext cx="44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4" name="Group 551"/>
              <p:cNvGrpSpPr>
                <a:grpSpLocks/>
              </p:cNvGrpSpPr>
              <p:nvPr/>
            </p:nvGrpSpPr>
            <p:grpSpPr bwMode="auto">
              <a:xfrm>
                <a:off x="2044" y="5553"/>
                <a:ext cx="550" cy="519"/>
                <a:chOff x="2044" y="5553"/>
                <a:chExt cx="550" cy="519"/>
              </a:xfrm>
            </p:grpSpPr>
            <p:sp>
              <p:nvSpPr>
                <p:cNvPr id="140449" name="Rectangle 379"/>
                <p:cNvSpPr>
                  <a:spLocks noChangeArrowheads="1"/>
                </p:cNvSpPr>
                <p:nvPr/>
              </p:nvSpPr>
              <p:spPr bwMode="auto">
                <a:xfrm>
                  <a:off x="2087" y="5553"/>
                  <a:ext cx="46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900">
                      <a:cs typeface="Times New Roman" pitchFamily="18" charset="0"/>
                    </a:rPr>
                    <a:t>(70)</a:t>
                  </a:r>
                  <a:endParaRPr lang="en-US" sz="1000">
                    <a:cs typeface="Times New Roman" pitchFamily="18" charset="0"/>
                  </a:endParaRPr>
                </a:p>
                <a:p>
                  <a:pPr algn="ctr" eaLnBrk="0" hangingPunct="0"/>
                  <a:r>
                    <a:rPr lang="en-US" sz="900">
                      <a:cs typeface="Times New Roman" pitchFamily="18" charset="0"/>
                    </a:rPr>
                    <a:t>700</a:t>
                  </a:r>
                  <a:endParaRPr lang="en-US"/>
                </a:p>
              </p:txBody>
            </p:sp>
            <p:sp>
              <p:nvSpPr>
                <p:cNvPr id="140450" name="Rectangle 550"/>
                <p:cNvSpPr>
                  <a:spLocks noChangeArrowheads="1"/>
                </p:cNvSpPr>
                <p:nvPr/>
              </p:nvSpPr>
              <p:spPr bwMode="auto">
                <a:xfrm>
                  <a:off x="2044" y="5553"/>
                  <a:ext cx="55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5" name="Group 553"/>
              <p:cNvGrpSpPr>
                <a:grpSpLocks/>
              </p:cNvGrpSpPr>
              <p:nvPr/>
            </p:nvGrpSpPr>
            <p:grpSpPr bwMode="auto">
              <a:xfrm>
                <a:off x="2594" y="5553"/>
                <a:ext cx="453" cy="519"/>
                <a:chOff x="2594" y="5553"/>
                <a:chExt cx="453" cy="519"/>
              </a:xfrm>
            </p:grpSpPr>
            <p:sp>
              <p:nvSpPr>
                <p:cNvPr id="140447" name="Rectangle 380"/>
                <p:cNvSpPr>
                  <a:spLocks noChangeArrowheads="1"/>
                </p:cNvSpPr>
                <p:nvPr/>
              </p:nvSpPr>
              <p:spPr bwMode="auto">
                <a:xfrm>
                  <a:off x="2637" y="5553"/>
                  <a:ext cx="367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48" name="Rectangle 552"/>
                <p:cNvSpPr>
                  <a:spLocks noChangeArrowheads="1"/>
                </p:cNvSpPr>
                <p:nvPr/>
              </p:nvSpPr>
              <p:spPr bwMode="auto">
                <a:xfrm>
                  <a:off x="2594" y="5553"/>
                  <a:ext cx="453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6" name="Group 555"/>
              <p:cNvGrpSpPr>
                <a:grpSpLocks/>
              </p:cNvGrpSpPr>
              <p:nvPr/>
            </p:nvGrpSpPr>
            <p:grpSpPr bwMode="auto">
              <a:xfrm>
                <a:off x="3047" y="5553"/>
                <a:ext cx="567" cy="519"/>
                <a:chOff x="3047" y="5553"/>
                <a:chExt cx="567" cy="519"/>
              </a:xfrm>
            </p:grpSpPr>
            <p:sp>
              <p:nvSpPr>
                <p:cNvPr id="140445" name="Rectangle 381"/>
                <p:cNvSpPr>
                  <a:spLocks noChangeArrowheads="1"/>
                </p:cNvSpPr>
                <p:nvPr/>
              </p:nvSpPr>
              <p:spPr bwMode="auto">
                <a:xfrm>
                  <a:off x="3090" y="5553"/>
                  <a:ext cx="48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Recommend 10 hour/day pumping</a:t>
                  </a:r>
                  <a:endParaRPr lang="en-US"/>
                </a:p>
              </p:txBody>
            </p:sp>
            <p:sp>
              <p:nvSpPr>
                <p:cNvPr id="140446" name="Rectangle 554"/>
                <p:cNvSpPr>
                  <a:spLocks noChangeArrowheads="1"/>
                </p:cNvSpPr>
                <p:nvPr/>
              </p:nvSpPr>
              <p:spPr bwMode="auto">
                <a:xfrm>
                  <a:off x="3047" y="5553"/>
                  <a:ext cx="56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7" name="Group 557"/>
              <p:cNvGrpSpPr>
                <a:grpSpLocks/>
              </p:cNvGrpSpPr>
              <p:nvPr/>
            </p:nvGrpSpPr>
            <p:grpSpPr bwMode="auto">
              <a:xfrm>
                <a:off x="0" y="6072"/>
                <a:ext cx="382" cy="519"/>
                <a:chOff x="0" y="6072"/>
                <a:chExt cx="382" cy="519"/>
              </a:xfrm>
            </p:grpSpPr>
            <p:sp>
              <p:nvSpPr>
                <p:cNvPr id="140443" name="Rectangle 382"/>
                <p:cNvSpPr>
                  <a:spLocks noChangeArrowheads="1"/>
                </p:cNvSpPr>
                <p:nvPr/>
              </p:nvSpPr>
              <p:spPr bwMode="auto">
                <a:xfrm>
                  <a:off x="43" y="6072"/>
                  <a:ext cx="29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10619</a:t>
                  </a:r>
                  <a:endParaRPr lang="en-US"/>
                </a:p>
              </p:txBody>
            </p:sp>
            <p:sp>
              <p:nvSpPr>
                <p:cNvPr id="140444" name="Rectangle 556"/>
                <p:cNvSpPr>
                  <a:spLocks noChangeArrowheads="1"/>
                </p:cNvSpPr>
                <p:nvPr/>
              </p:nvSpPr>
              <p:spPr bwMode="auto">
                <a:xfrm>
                  <a:off x="0" y="6072"/>
                  <a:ext cx="38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8" name="Group 559"/>
              <p:cNvGrpSpPr>
                <a:grpSpLocks/>
              </p:cNvGrpSpPr>
              <p:nvPr/>
            </p:nvGrpSpPr>
            <p:grpSpPr bwMode="auto">
              <a:xfrm>
                <a:off x="382" y="6072"/>
                <a:ext cx="657" cy="519"/>
                <a:chOff x="382" y="6072"/>
                <a:chExt cx="657" cy="519"/>
              </a:xfrm>
            </p:grpSpPr>
            <p:sp>
              <p:nvSpPr>
                <p:cNvPr id="140441" name="Rectangle 383"/>
                <p:cNvSpPr>
                  <a:spLocks noChangeArrowheads="1"/>
                </p:cNvSpPr>
                <p:nvPr/>
              </p:nvSpPr>
              <p:spPr bwMode="auto">
                <a:xfrm>
                  <a:off x="425" y="6072"/>
                  <a:ext cx="57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SE of wellfield</a:t>
                  </a:r>
                  <a:endParaRPr lang="en-US"/>
                </a:p>
              </p:txBody>
            </p:sp>
            <p:sp>
              <p:nvSpPr>
                <p:cNvPr id="140442" name="Rectangle 558"/>
                <p:cNvSpPr>
                  <a:spLocks noChangeArrowheads="1"/>
                </p:cNvSpPr>
                <p:nvPr/>
              </p:nvSpPr>
              <p:spPr bwMode="auto">
                <a:xfrm>
                  <a:off x="382" y="6072"/>
                  <a:ext cx="65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69" name="Group 561"/>
              <p:cNvGrpSpPr>
                <a:grpSpLocks/>
              </p:cNvGrpSpPr>
              <p:nvPr/>
            </p:nvGrpSpPr>
            <p:grpSpPr bwMode="auto">
              <a:xfrm>
                <a:off x="1039" y="6072"/>
                <a:ext cx="565" cy="519"/>
                <a:chOff x="1039" y="6072"/>
                <a:chExt cx="565" cy="519"/>
              </a:xfrm>
            </p:grpSpPr>
            <p:sp>
              <p:nvSpPr>
                <p:cNvPr id="140439" name="Rectangle 384"/>
                <p:cNvSpPr>
                  <a:spLocks noChangeArrowheads="1"/>
                </p:cNvSpPr>
                <p:nvPr/>
              </p:nvSpPr>
              <p:spPr bwMode="auto">
                <a:xfrm>
                  <a:off x="1082" y="6072"/>
                  <a:ext cx="479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Bobonong</a:t>
                  </a:r>
                  <a:endParaRPr lang="en-US"/>
                </a:p>
              </p:txBody>
            </p:sp>
            <p:sp>
              <p:nvSpPr>
                <p:cNvPr id="140440" name="Rectangle 560"/>
                <p:cNvSpPr>
                  <a:spLocks noChangeArrowheads="1"/>
                </p:cNvSpPr>
                <p:nvPr/>
              </p:nvSpPr>
              <p:spPr bwMode="auto">
                <a:xfrm>
                  <a:off x="1039" y="6072"/>
                  <a:ext cx="565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0" name="Group 563"/>
              <p:cNvGrpSpPr>
                <a:grpSpLocks/>
              </p:cNvGrpSpPr>
              <p:nvPr/>
            </p:nvGrpSpPr>
            <p:grpSpPr bwMode="auto">
              <a:xfrm>
                <a:off x="1604" y="6072"/>
                <a:ext cx="440" cy="519"/>
                <a:chOff x="1604" y="6072"/>
                <a:chExt cx="440" cy="519"/>
              </a:xfrm>
            </p:grpSpPr>
            <p:sp>
              <p:nvSpPr>
                <p:cNvPr id="140437" name="Rectangle 385"/>
                <p:cNvSpPr>
                  <a:spLocks noChangeArrowheads="1"/>
                </p:cNvSpPr>
                <p:nvPr/>
              </p:nvSpPr>
              <p:spPr bwMode="auto">
                <a:xfrm>
                  <a:off x="1647" y="6072"/>
                  <a:ext cx="35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38" name="Rectangle 562"/>
                <p:cNvSpPr>
                  <a:spLocks noChangeArrowheads="1"/>
                </p:cNvSpPr>
                <p:nvPr/>
              </p:nvSpPr>
              <p:spPr bwMode="auto">
                <a:xfrm>
                  <a:off x="1604" y="6072"/>
                  <a:ext cx="44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1" name="Group 565"/>
              <p:cNvGrpSpPr>
                <a:grpSpLocks/>
              </p:cNvGrpSpPr>
              <p:nvPr/>
            </p:nvGrpSpPr>
            <p:grpSpPr bwMode="auto">
              <a:xfrm>
                <a:off x="2044" y="6072"/>
                <a:ext cx="550" cy="519"/>
                <a:chOff x="2044" y="6072"/>
                <a:chExt cx="550" cy="519"/>
              </a:xfrm>
            </p:grpSpPr>
            <p:sp>
              <p:nvSpPr>
                <p:cNvPr id="140435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87" y="6072"/>
                  <a:ext cx="46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900">
                      <a:cs typeface="Times New Roman" pitchFamily="18" charset="0"/>
                    </a:rPr>
                    <a:t>(100)</a:t>
                  </a:r>
                  <a:endParaRPr lang="en-US" sz="1000">
                    <a:cs typeface="Times New Roman" pitchFamily="18" charset="0"/>
                  </a:endParaRPr>
                </a:p>
                <a:p>
                  <a:pPr algn="ctr" eaLnBrk="0" hangingPunct="0"/>
                  <a:r>
                    <a:rPr lang="en-US" sz="900">
                      <a:cs typeface="Times New Roman" pitchFamily="18" charset="0"/>
                    </a:rPr>
                    <a:t>1000</a:t>
                  </a:r>
                  <a:endParaRPr lang="en-US"/>
                </a:p>
              </p:txBody>
            </p:sp>
            <p:sp>
              <p:nvSpPr>
                <p:cNvPr id="140436" name="Rectangle 564"/>
                <p:cNvSpPr>
                  <a:spLocks noChangeArrowheads="1"/>
                </p:cNvSpPr>
                <p:nvPr/>
              </p:nvSpPr>
              <p:spPr bwMode="auto">
                <a:xfrm>
                  <a:off x="2044" y="6072"/>
                  <a:ext cx="550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2" name="Group 567"/>
              <p:cNvGrpSpPr>
                <a:grpSpLocks/>
              </p:cNvGrpSpPr>
              <p:nvPr/>
            </p:nvGrpSpPr>
            <p:grpSpPr bwMode="auto">
              <a:xfrm>
                <a:off x="2594" y="6072"/>
                <a:ext cx="453" cy="519"/>
                <a:chOff x="2594" y="6072"/>
                <a:chExt cx="453" cy="519"/>
              </a:xfrm>
            </p:grpSpPr>
            <p:sp>
              <p:nvSpPr>
                <p:cNvPr id="140433" name="Rectangle 387"/>
                <p:cNvSpPr>
                  <a:spLocks noChangeArrowheads="1"/>
                </p:cNvSpPr>
                <p:nvPr/>
              </p:nvSpPr>
              <p:spPr bwMode="auto">
                <a:xfrm>
                  <a:off x="2637" y="6072"/>
                  <a:ext cx="367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34" name="Rectangle 566"/>
                <p:cNvSpPr>
                  <a:spLocks noChangeArrowheads="1"/>
                </p:cNvSpPr>
                <p:nvPr/>
              </p:nvSpPr>
              <p:spPr bwMode="auto">
                <a:xfrm>
                  <a:off x="2594" y="6072"/>
                  <a:ext cx="453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3" name="Group 569"/>
              <p:cNvGrpSpPr>
                <a:grpSpLocks/>
              </p:cNvGrpSpPr>
              <p:nvPr/>
            </p:nvGrpSpPr>
            <p:grpSpPr bwMode="auto">
              <a:xfrm>
                <a:off x="3047" y="6072"/>
                <a:ext cx="567" cy="519"/>
                <a:chOff x="3047" y="6072"/>
                <a:chExt cx="567" cy="519"/>
              </a:xfrm>
            </p:grpSpPr>
            <p:sp>
              <p:nvSpPr>
                <p:cNvPr id="140431" name="Rectangle 388"/>
                <p:cNvSpPr>
                  <a:spLocks noChangeArrowheads="1"/>
                </p:cNvSpPr>
                <p:nvPr/>
              </p:nvSpPr>
              <p:spPr bwMode="auto">
                <a:xfrm>
                  <a:off x="3090" y="6072"/>
                  <a:ext cx="481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800">
                      <a:cs typeface="Times New Roman" pitchFamily="18" charset="0"/>
                    </a:rPr>
                    <a:t>Recommend 10 hour/day pumping</a:t>
                  </a:r>
                  <a:endParaRPr lang="en-US"/>
                </a:p>
              </p:txBody>
            </p:sp>
            <p:sp>
              <p:nvSpPr>
                <p:cNvPr id="140432" name="Rectangle 568"/>
                <p:cNvSpPr>
                  <a:spLocks noChangeArrowheads="1"/>
                </p:cNvSpPr>
                <p:nvPr/>
              </p:nvSpPr>
              <p:spPr bwMode="auto">
                <a:xfrm>
                  <a:off x="3047" y="6072"/>
                  <a:ext cx="567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4" name="Group 571"/>
              <p:cNvGrpSpPr>
                <a:grpSpLocks/>
              </p:cNvGrpSpPr>
              <p:nvPr/>
            </p:nvGrpSpPr>
            <p:grpSpPr bwMode="auto">
              <a:xfrm>
                <a:off x="0" y="6591"/>
                <a:ext cx="2044" cy="384"/>
                <a:chOff x="0" y="6591"/>
                <a:chExt cx="2044" cy="384"/>
              </a:xfrm>
            </p:grpSpPr>
            <p:sp>
              <p:nvSpPr>
                <p:cNvPr id="140429" name="Rectangle 389"/>
                <p:cNvSpPr>
                  <a:spLocks noChangeArrowheads="1"/>
                </p:cNvSpPr>
                <p:nvPr/>
              </p:nvSpPr>
              <p:spPr bwMode="auto">
                <a:xfrm>
                  <a:off x="43" y="6591"/>
                  <a:ext cx="1958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Projected 2021 Cluster 3 Water Demand 3m</a:t>
                  </a:r>
                  <a:r>
                    <a:rPr lang="en-US" sz="1000" b="1" baseline="30000">
                      <a:cs typeface="Times New Roman" pitchFamily="18" charset="0"/>
                    </a:rPr>
                    <a:t>3</a:t>
                  </a:r>
                  <a:r>
                    <a:rPr lang="en-US" sz="1000" b="1">
                      <a:cs typeface="Times New Roman" pitchFamily="18" charset="0"/>
                    </a:rPr>
                    <a:t>/day</a:t>
                  </a:r>
                  <a:endParaRPr lang="en-US"/>
                </a:p>
              </p:txBody>
            </p:sp>
            <p:sp>
              <p:nvSpPr>
                <p:cNvPr id="140430" name="Rectangle 570"/>
                <p:cNvSpPr>
                  <a:spLocks noChangeArrowheads="1"/>
                </p:cNvSpPr>
                <p:nvPr/>
              </p:nvSpPr>
              <p:spPr bwMode="auto">
                <a:xfrm>
                  <a:off x="0" y="6591"/>
                  <a:ext cx="204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5" name="Group 573"/>
              <p:cNvGrpSpPr>
                <a:grpSpLocks/>
              </p:cNvGrpSpPr>
              <p:nvPr/>
            </p:nvGrpSpPr>
            <p:grpSpPr bwMode="auto">
              <a:xfrm>
                <a:off x="2044" y="6591"/>
                <a:ext cx="550" cy="384"/>
                <a:chOff x="2044" y="6591"/>
                <a:chExt cx="550" cy="384"/>
              </a:xfrm>
            </p:grpSpPr>
            <p:sp>
              <p:nvSpPr>
                <p:cNvPr id="140427" name="Rectangle 390"/>
                <p:cNvSpPr>
                  <a:spLocks noChangeArrowheads="1"/>
                </p:cNvSpPr>
                <p:nvPr/>
              </p:nvSpPr>
              <p:spPr bwMode="auto">
                <a:xfrm>
                  <a:off x="2087" y="6591"/>
                  <a:ext cx="4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  <a:endParaRPr lang="en-US"/>
                </a:p>
              </p:txBody>
            </p:sp>
            <p:sp>
              <p:nvSpPr>
                <p:cNvPr id="140428" name="Rectangle 572"/>
                <p:cNvSpPr>
                  <a:spLocks noChangeArrowheads="1"/>
                </p:cNvSpPr>
                <p:nvPr/>
              </p:nvSpPr>
              <p:spPr bwMode="auto">
                <a:xfrm>
                  <a:off x="2044" y="6591"/>
                  <a:ext cx="5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6" name="Group 575"/>
              <p:cNvGrpSpPr>
                <a:grpSpLocks/>
              </p:cNvGrpSpPr>
              <p:nvPr/>
            </p:nvGrpSpPr>
            <p:grpSpPr bwMode="auto">
              <a:xfrm>
                <a:off x="2594" y="6591"/>
                <a:ext cx="453" cy="384"/>
                <a:chOff x="2594" y="6591"/>
                <a:chExt cx="453" cy="384"/>
              </a:xfrm>
            </p:grpSpPr>
            <p:sp>
              <p:nvSpPr>
                <p:cNvPr id="140425" name="Rectangle 391"/>
                <p:cNvSpPr>
                  <a:spLocks noChangeArrowheads="1"/>
                </p:cNvSpPr>
                <p:nvPr/>
              </p:nvSpPr>
              <p:spPr bwMode="auto">
                <a:xfrm>
                  <a:off x="2637" y="6591"/>
                  <a:ext cx="367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26" name="Rectangle 574"/>
                <p:cNvSpPr>
                  <a:spLocks noChangeArrowheads="1"/>
                </p:cNvSpPr>
                <p:nvPr/>
              </p:nvSpPr>
              <p:spPr bwMode="auto">
                <a:xfrm>
                  <a:off x="2594" y="6591"/>
                  <a:ext cx="45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7" name="Group 577"/>
              <p:cNvGrpSpPr>
                <a:grpSpLocks/>
              </p:cNvGrpSpPr>
              <p:nvPr/>
            </p:nvGrpSpPr>
            <p:grpSpPr bwMode="auto">
              <a:xfrm>
                <a:off x="3047" y="6591"/>
                <a:ext cx="567" cy="384"/>
                <a:chOff x="3047" y="6591"/>
                <a:chExt cx="567" cy="384"/>
              </a:xfrm>
            </p:grpSpPr>
            <p:sp>
              <p:nvSpPr>
                <p:cNvPr id="140423" name="Rectangle 392"/>
                <p:cNvSpPr>
                  <a:spLocks noChangeArrowheads="1"/>
                </p:cNvSpPr>
                <p:nvPr/>
              </p:nvSpPr>
              <p:spPr bwMode="auto">
                <a:xfrm>
                  <a:off x="3090" y="6591"/>
                  <a:ext cx="481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24" name="Rectangle 576"/>
                <p:cNvSpPr>
                  <a:spLocks noChangeArrowheads="1"/>
                </p:cNvSpPr>
                <p:nvPr/>
              </p:nvSpPr>
              <p:spPr bwMode="auto">
                <a:xfrm>
                  <a:off x="3047" y="6591"/>
                  <a:ext cx="567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8" name="Group 579"/>
              <p:cNvGrpSpPr>
                <a:grpSpLocks/>
              </p:cNvGrpSpPr>
              <p:nvPr/>
            </p:nvGrpSpPr>
            <p:grpSpPr bwMode="auto">
              <a:xfrm>
                <a:off x="0" y="6975"/>
                <a:ext cx="1604" cy="384"/>
                <a:chOff x="0" y="6975"/>
                <a:chExt cx="1604" cy="384"/>
              </a:xfrm>
            </p:grpSpPr>
            <p:sp>
              <p:nvSpPr>
                <p:cNvPr id="140421" name="Rectangle 393"/>
                <p:cNvSpPr>
                  <a:spLocks noChangeArrowheads="1"/>
                </p:cNvSpPr>
                <p:nvPr/>
              </p:nvSpPr>
              <p:spPr bwMode="auto">
                <a:xfrm>
                  <a:off x="43" y="6975"/>
                  <a:ext cx="1518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Existing Supply Total</a:t>
                  </a:r>
                  <a:endParaRPr lang="en-US"/>
                </a:p>
              </p:txBody>
            </p:sp>
            <p:sp>
              <p:nvSpPr>
                <p:cNvPr id="140422" name="Rectangle 578"/>
                <p:cNvSpPr>
                  <a:spLocks noChangeArrowheads="1"/>
                </p:cNvSpPr>
                <p:nvPr/>
              </p:nvSpPr>
              <p:spPr bwMode="auto">
                <a:xfrm>
                  <a:off x="0" y="6975"/>
                  <a:ext cx="160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79" name="Group 581"/>
              <p:cNvGrpSpPr>
                <a:grpSpLocks/>
              </p:cNvGrpSpPr>
              <p:nvPr/>
            </p:nvGrpSpPr>
            <p:grpSpPr bwMode="auto">
              <a:xfrm>
                <a:off x="1604" y="6975"/>
                <a:ext cx="440" cy="384"/>
                <a:chOff x="1604" y="6975"/>
                <a:chExt cx="440" cy="384"/>
              </a:xfrm>
            </p:grpSpPr>
            <p:sp>
              <p:nvSpPr>
                <p:cNvPr id="140419" name="Rectangle 394"/>
                <p:cNvSpPr>
                  <a:spLocks noChangeArrowheads="1"/>
                </p:cNvSpPr>
                <p:nvPr/>
              </p:nvSpPr>
              <p:spPr bwMode="auto">
                <a:xfrm>
                  <a:off x="1647" y="6975"/>
                  <a:ext cx="35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20" name="Rectangle 580"/>
                <p:cNvSpPr>
                  <a:spLocks noChangeArrowheads="1"/>
                </p:cNvSpPr>
                <p:nvPr/>
              </p:nvSpPr>
              <p:spPr bwMode="auto">
                <a:xfrm>
                  <a:off x="1604" y="6975"/>
                  <a:ext cx="44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0" name="Group 583"/>
              <p:cNvGrpSpPr>
                <a:grpSpLocks/>
              </p:cNvGrpSpPr>
              <p:nvPr/>
            </p:nvGrpSpPr>
            <p:grpSpPr bwMode="auto">
              <a:xfrm>
                <a:off x="2044" y="6975"/>
                <a:ext cx="550" cy="384"/>
                <a:chOff x="2044" y="6975"/>
                <a:chExt cx="550" cy="384"/>
              </a:xfrm>
            </p:grpSpPr>
            <p:sp>
              <p:nvSpPr>
                <p:cNvPr id="140417" name="Rectangle 395"/>
                <p:cNvSpPr>
                  <a:spLocks noChangeArrowheads="1"/>
                </p:cNvSpPr>
                <p:nvPr/>
              </p:nvSpPr>
              <p:spPr bwMode="auto">
                <a:xfrm>
                  <a:off x="2087" y="6975"/>
                  <a:ext cx="4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1160m</a:t>
                  </a:r>
                  <a:r>
                    <a:rPr lang="en-US" sz="1000" baseline="30000">
                      <a:cs typeface="Times New Roman" pitchFamily="18" charset="0"/>
                    </a:rPr>
                    <a:t>3</a:t>
                  </a:r>
                  <a:r>
                    <a:rPr lang="en-US" sz="1000">
                      <a:cs typeface="Times New Roman" pitchFamily="18" charset="0"/>
                    </a:rPr>
                    <a:t>/day</a:t>
                  </a:r>
                  <a:endParaRPr lang="en-US"/>
                </a:p>
              </p:txBody>
            </p:sp>
            <p:sp>
              <p:nvSpPr>
                <p:cNvPr id="140418" name="Rectangle 582"/>
                <p:cNvSpPr>
                  <a:spLocks noChangeArrowheads="1"/>
                </p:cNvSpPr>
                <p:nvPr/>
              </p:nvSpPr>
              <p:spPr bwMode="auto">
                <a:xfrm>
                  <a:off x="2044" y="6975"/>
                  <a:ext cx="5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1" name="Group 585"/>
              <p:cNvGrpSpPr>
                <a:grpSpLocks/>
              </p:cNvGrpSpPr>
              <p:nvPr/>
            </p:nvGrpSpPr>
            <p:grpSpPr bwMode="auto">
              <a:xfrm>
                <a:off x="2594" y="6975"/>
                <a:ext cx="453" cy="384"/>
                <a:chOff x="2594" y="6975"/>
                <a:chExt cx="453" cy="384"/>
              </a:xfrm>
            </p:grpSpPr>
            <p:sp>
              <p:nvSpPr>
                <p:cNvPr id="140415" name="Rectangle 396"/>
                <p:cNvSpPr>
                  <a:spLocks noChangeArrowheads="1"/>
                </p:cNvSpPr>
                <p:nvPr/>
              </p:nvSpPr>
              <p:spPr bwMode="auto">
                <a:xfrm>
                  <a:off x="2637" y="6975"/>
                  <a:ext cx="367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16" name="Rectangle 584"/>
                <p:cNvSpPr>
                  <a:spLocks noChangeArrowheads="1"/>
                </p:cNvSpPr>
                <p:nvPr/>
              </p:nvSpPr>
              <p:spPr bwMode="auto">
                <a:xfrm>
                  <a:off x="2594" y="6975"/>
                  <a:ext cx="45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2" name="Group 587"/>
              <p:cNvGrpSpPr>
                <a:grpSpLocks/>
              </p:cNvGrpSpPr>
              <p:nvPr/>
            </p:nvGrpSpPr>
            <p:grpSpPr bwMode="auto">
              <a:xfrm>
                <a:off x="3047" y="6975"/>
                <a:ext cx="567" cy="384"/>
                <a:chOff x="3047" y="6975"/>
                <a:chExt cx="567" cy="384"/>
              </a:xfrm>
            </p:grpSpPr>
            <p:sp>
              <p:nvSpPr>
                <p:cNvPr id="140413" name="Rectangle 397"/>
                <p:cNvSpPr>
                  <a:spLocks noChangeArrowheads="1"/>
                </p:cNvSpPr>
                <p:nvPr/>
              </p:nvSpPr>
              <p:spPr bwMode="auto">
                <a:xfrm>
                  <a:off x="3090" y="6975"/>
                  <a:ext cx="481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14" name="Rectangle 586"/>
                <p:cNvSpPr>
                  <a:spLocks noChangeArrowheads="1"/>
                </p:cNvSpPr>
                <p:nvPr/>
              </p:nvSpPr>
              <p:spPr bwMode="auto">
                <a:xfrm>
                  <a:off x="3047" y="6975"/>
                  <a:ext cx="567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3" name="Group 589"/>
              <p:cNvGrpSpPr>
                <a:grpSpLocks/>
              </p:cNvGrpSpPr>
              <p:nvPr/>
            </p:nvGrpSpPr>
            <p:grpSpPr bwMode="auto">
              <a:xfrm>
                <a:off x="0" y="7359"/>
                <a:ext cx="1604" cy="384"/>
                <a:chOff x="0" y="7359"/>
                <a:chExt cx="1604" cy="384"/>
              </a:xfrm>
            </p:grpSpPr>
            <p:sp>
              <p:nvSpPr>
                <p:cNvPr id="140411" name="Rectangle 398"/>
                <p:cNvSpPr>
                  <a:spLocks noChangeArrowheads="1"/>
                </p:cNvSpPr>
                <p:nvPr/>
              </p:nvSpPr>
              <p:spPr bwMode="auto">
                <a:xfrm>
                  <a:off x="43" y="7359"/>
                  <a:ext cx="1518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New Production Borehole Supply Total</a:t>
                  </a:r>
                  <a:endParaRPr lang="en-US"/>
                </a:p>
              </p:txBody>
            </p:sp>
            <p:sp>
              <p:nvSpPr>
                <p:cNvPr id="140412" name="Rectangle 588"/>
                <p:cNvSpPr>
                  <a:spLocks noChangeArrowheads="1"/>
                </p:cNvSpPr>
                <p:nvPr/>
              </p:nvSpPr>
              <p:spPr bwMode="auto">
                <a:xfrm>
                  <a:off x="0" y="7359"/>
                  <a:ext cx="160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4" name="Group 591"/>
              <p:cNvGrpSpPr>
                <a:grpSpLocks/>
              </p:cNvGrpSpPr>
              <p:nvPr/>
            </p:nvGrpSpPr>
            <p:grpSpPr bwMode="auto">
              <a:xfrm>
                <a:off x="1604" y="7359"/>
                <a:ext cx="440" cy="384"/>
                <a:chOff x="1604" y="7359"/>
                <a:chExt cx="440" cy="384"/>
              </a:xfrm>
            </p:grpSpPr>
            <p:sp>
              <p:nvSpPr>
                <p:cNvPr id="140409" name="Rectangle 399"/>
                <p:cNvSpPr>
                  <a:spLocks noChangeArrowheads="1"/>
                </p:cNvSpPr>
                <p:nvPr/>
              </p:nvSpPr>
              <p:spPr bwMode="auto">
                <a:xfrm>
                  <a:off x="1647" y="7359"/>
                  <a:ext cx="35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10" name="Rectangle 590"/>
                <p:cNvSpPr>
                  <a:spLocks noChangeArrowheads="1"/>
                </p:cNvSpPr>
                <p:nvPr/>
              </p:nvSpPr>
              <p:spPr bwMode="auto">
                <a:xfrm>
                  <a:off x="1604" y="7359"/>
                  <a:ext cx="44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5" name="Group 593"/>
              <p:cNvGrpSpPr>
                <a:grpSpLocks/>
              </p:cNvGrpSpPr>
              <p:nvPr/>
            </p:nvGrpSpPr>
            <p:grpSpPr bwMode="auto">
              <a:xfrm>
                <a:off x="2044" y="7359"/>
                <a:ext cx="550" cy="384"/>
                <a:chOff x="2044" y="7359"/>
                <a:chExt cx="550" cy="384"/>
              </a:xfrm>
            </p:grpSpPr>
            <p:sp>
              <p:nvSpPr>
                <p:cNvPr id="140407" name="Rectangle 400"/>
                <p:cNvSpPr>
                  <a:spLocks noChangeArrowheads="1"/>
                </p:cNvSpPr>
                <p:nvPr/>
              </p:nvSpPr>
              <p:spPr bwMode="auto">
                <a:xfrm>
                  <a:off x="2087" y="7359"/>
                  <a:ext cx="4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2880m</a:t>
                  </a:r>
                  <a:r>
                    <a:rPr lang="en-US" sz="1000" baseline="30000">
                      <a:cs typeface="Times New Roman" pitchFamily="18" charset="0"/>
                    </a:rPr>
                    <a:t>3</a:t>
                  </a:r>
                  <a:r>
                    <a:rPr lang="en-US" sz="1000">
                      <a:cs typeface="Times New Roman" pitchFamily="18" charset="0"/>
                    </a:rPr>
                    <a:t>/day</a:t>
                  </a:r>
                  <a:endParaRPr lang="en-US"/>
                </a:p>
              </p:txBody>
            </p:sp>
            <p:sp>
              <p:nvSpPr>
                <p:cNvPr id="140408" name="Rectangle 592"/>
                <p:cNvSpPr>
                  <a:spLocks noChangeArrowheads="1"/>
                </p:cNvSpPr>
                <p:nvPr/>
              </p:nvSpPr>
              <p:spPr bwMode="auto">
                <a:xfrm>
                  <a:off x="2044" y="7359"/>
                  <a:ext cx="5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6" name="Group 595"/>
              <p:cNvGrpSpPr>
                <a:grpSpLocks/>
              </p:cNvGrpSpPr>
              <p:nvPr/>
            </p:nvGrpSpPr>
            <p:grpSpPr bwMode="auto">
              <a:xfrm>
                <a:off x="2594" y="7359"/>
                <a:ext cx="453" cy="384"/>
                <a:chOff x="2594" y="7359"/>
                <a:chExt cx="453" cy="384"/>
              </a:xfrm>
            </p:grpSpPr>
            <p:sp>
              <p:nvSpPr>
                <p:cNvPr id="140405" name="Rectangle 401"/>
                <p:cNvSpPr>
                  <a:spLocks noChangeArrowheads="1"/>
                </p:cNvSpPr>
                <p:nvPr/>
              </p:nvSpPr>
              <p:spPr bwMode="auto">
                <a:xfrm>
                  <a:off x="2637" y="7359"/>
                  <a:ext cx="367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06" name="Rectangle 594"/>
                <p:cNvSpPr>
                  <a:spLocks noChangeArrowheads="1"/>
                </p:cNvSpPr>
                <p:nvPr/>
              </p:nvSpPr>
              <p:spPr bwMode="auto">
                <a:xfrm>
                  <a:off x="2594" y="7359"/>
                  <a:ext cx="45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7" name="Group 597"/>
              <p:cNvGrpSpPr>
                <a:grpSpLocks/>
              </p:cNvGrpSpPr>
              <p:nvPr/>
            </p:nvGrpSpPr>
            <p:grpSpPr bwMode="auto">
              <a:xfrm>
                <a:off x="3047" y="7359"/>
                <a:ext cx="567" cy="384"/>
                <a:chOff x="3047" y="7359"/>
                <a:chExt cx="567" cy="384"/>
              </a:xfrm>
            </p:grpSpPr>
            <p:sp>
              <p:nvSpPr>
                <p:cNvPr id="140403" name="Rectangle 402"/>
                <p:cNvSpPr>
                  <a:spLocks noChangeArrowheads="1"/>
                </p:cNvSpPr>
                <p:nvPr/>
              </p:nvSpPr>
              <p:spPr bwMode="auto">
                <a:xfrm>
                  <a:off x="3090" y="7359"/>
                  <a:ext cx="481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04" name="Rectangle 596"/>
                <p:cNvSpPr>
                  <a:spLocks noChangeArrowheads="1"/>
                </p:cNvSpPr>
                <p:nvPr/>
              </p:nvSpPr>
              <p:spPr bwMode="auto">
                <a:xfrm>
                  <a:off x="3047" y="7359"/>
                  <a:ext cx="567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8" name="Group 599"/>
              <p:cNvGrpSpPr>
                <a:grpSpLocks/>
              </p:cNvGrpSpPr>
              <p:nvPr/>
            </p:nvGrpSpPr>
            <p:grpSpPr bwMode="auto">
              <a:xfrm>
                <a:off x="0" y="7743"/>
                <a:ext cx="1604" cy="384"/>
                <a:chOff x="0" y="7743"/>
                <a:chExt cx="1604" cy="384"/>
              </a:xfrm>
            </p:grpSpPr>
            <p:sp>
              <p:nvSpPr>
                <p:cNvPr id="140401" name="Rectangle 403"/>
                <p:cNvSpPr>
                  <a:spLocks noChangeArrowheads="1"/>
                </p:cNvSpPr>
                <p:nvPr/>
              </p:nvSpPr>
              <p:spPr bwMode="auto">
                <a:xfrm>
                  <a:off x="43" y="7743"/>
                  <a:ext cx="1518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Total Potential Supply</a:t>
                  </a:r>
                  <a:endParaRPr lang="en-US"/>
                </a:p>
              </p:txBody>
            </p:sp>
            <p:sp>
              <p:nvSpPr>
                <p:cNvPr id="140402" name="Rectangle 598"/>
                <p:cNvSpPr>
                  <a:spLocks noChangeArrowheads="1"/>
                </p:cNvSpPr>
                <p:nvPr/>
              </p:nvSpPr>
              <p:spPr bwMode="auto">
                <a:xfrm>
                  <a:off x="0" y="7743"/>
                  <a:ext cx="160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89" name="Group 601"/>
              <p:cNvGrpSpPr>
                <a:grpSpLocks/>
              </p:cNvGrpSpPr>
              <p:nvPr/>
            </p:nvGrpSpPr>
            <p:grpSpPr bwMode="auto">
              <a:xfrm>
                <a:off x="1604" y="7743"/>
                <a:ext cx="440" cy="384"/>
                <a:chOff x="1604" y="7743"/>
                <a:chExt cx="440" cy="384"/>
              </a:xfrm>
            </p:grpSpPr>
            <p:sp>
              <p:nvSpPr>
                <p:cNvPr id="140399" name="Rectangle 404"/>
                <p:cNvSpPr>
                  <a:spLocks noChangeArrowheads="1"/>
                </p:cNvSpPr>
                <p:nvPr/>
              </p:nvSpPr>
              <p:spPr bwMode="auto">
                <a:xfrm>
                  <a:off x="1647" y="7743"/>
                  <a:ext cx="35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400" name="Rectangle 600"/>
                <p:cNvSpPr>
                  <a:spLocks noChangeArrowheads="1"/>
                </p:cNvSpPr>
                <p:nvPr/>
              </p:nvSpPr>
              <p:spPr bwMode="auto">
                <a:xfrm>
                  <a:off x="1604" y="7743"/>
                  <a:ext cx="44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90" name="Group 603"/>
              <p:cNvGrpSpPr>
                <a:grpSpLocks/>
              </p:cNvGrpSpPr>
              <p:nvPr/>
            </p:nvGrpSpPr>
            <p:grpSpPr bwMode="auto">
              <a:xfrm>
                <a:off x="2044" y="7743"/>
                <a:ext cx="550" cy="384"/>
                <a:chOff x="2044" y="7743"/>
                <a:chExt cx="550" cy="384"/>
              </a:xfrm>
            </p:grpSpPr>
            <p:sp>
              <p:nvSpPr>
                <p:cNvPr id="140397" name="Rectangle 405"/>
                <p:cNvSpPr>
                  <a:spLocks noChangeArrowheads="1"/>
                </p:cNvSpPr>
                <p:nvPr/>
              </p:nvSpPr>
              <p:spPr bwMode="auto">
                <a:xfrm>
                  <a:off x="2087" y="7743"/>
                  <a:ext cx="4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 b="1">
                      <a:cs typeface="Times New Roman" pitchFamily="18" charset="0"/>
                    </a:rPr>
                    <a:t>5740m</a:t>
                  </a:r>
                  <a:r>
                    <a:rPr lang="en-US" sz="1000" b="1" baseline="30000">
                      <a:cs typeface="Times New Roman" pitchFamily="18" charset="0"/>
                    </a:rPr>
                    <a:t>3</a:t>
                  </a:r>
                  <a:r>
                    <a:rPr lang="en-US" sz="1000" b="1">
                      <a:cs typeface="Times New Roman" pitchFamily="18" charset="0"/>
                    </a:rPr>
                    <a:t>/day</a:t>
                  </a:r>
                  <a:endParaRPr lang="en-US"/>
                </a:p>
              </p:txBody>
            </p:sp>
            <p:sp>
              <p:nvSpPr>
                <p:cNvPr id="140398" name="Rectangle 602"/>
                <p:cNvSpPr>
                  <a:spLocks noChangeArrowheads="1"/>
                </p:cNvSpPr>
                <p:nvPr/>
              </p:nvSpPr>
              <p:spPr bwMode="auto">
                <a:xfrm>
                  <a:off x="2044" y="7743"/>
                  <a:ext cx="5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91" name="Group 605"/>
              <p:cNvGrpSpPr>
                <a:grpSpLocks/>
              </p:cNvGrpSpPr>
              <p:nvPr/>
            </p:nvGrpSpPr>
            <p:grpSpPr bwMode="auto">
              <a:xfrm>
                <a:off x="2594" y="7743"/>
                <a:ext cx="453" cy="384"/>
                <a:chOff x="2594" y="7743"/>
                <a:chExt cx="453" cy="384"/>
              </a:xfrm>
            </p:grpSpPr>
            <p:sp>
              <p:nvSpPr>
                <p:cNvPr id="140395" name="Rectangle 406"/>
                <p:cNvSpPr>
                  <a:spLocks noChangeArrowheads="1"/>
                </p:cNvSpPr>
                <p:nvPr/>
              </p:nvSpPr>
              <p:spPr bwMode="auto">
                <a:xfrm>
                  <a:off x="2637" y="7743"/>
                  <a:ext cx="367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396" name="Rectangle 604"/>
                <p:cNvSpPr>
                  <a:spLocks noChangeArrowheads="1"/>
                </p:cNvSpPr>
                <p:nvPr/>
              </p:nvSpPr>
              <p:spPr bwMode="auto">
                <a:xfrm>
                  <a:off x="2594" y="7743"/>
                  <a:ext cx="45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0392" name="Group 607"/>
              <p:cNvGrpSpPr>
                <a:grpSpLocks/>
              </p:cNvGrpSpPr>
              <p:nvPr/>
            </p:nvGrpSpPr>
            <p:grpSpPr bwMode="auto">
              <a:xfrm>
                <a:off x="3047" y="7743"/>
                <a:ext cx="567" cy="384"/>
                <a:chOff x="3047" y="7743"/>
                <a:chExt cx="567" cy="384"/>
              </a:xfrm>
            </p:grpSpPr>
            <p:sp>
              <p:nvSpPr>
                <p:cNvPr id="140393" name="Rectangle 407"/>
                <p:cNvSpPr>
                  <a:spLocks noChangeArrowheads="1"/>
                </p:cNvSpPr>
                <p:nvPr/>
              </p:nvSpPr>
              <p:spPr bwMode="auto">
                <a:xfrm>
                  <a:off x="3090" y="7743"/>
                  <a:ext cx="481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40394" name="Rectangle 606"/>
                <p:cNvSpPr>
                  <a:spLocks noChangeArrowheads="1"/>
                </p:cNvSpPr>
                <p:nvPr/>
              </p:nvSpPr>
              <p:spPr bwMode="auto">
                <a:xfrm>
                  <a:off x="3047" y="7743"/>
                  <a:ext cx="567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0292" name="Rectangle 609"/>
            <p:cNvSpPr>
              <a:spLocks noChangeArrowheads="1"/>
            </p:cNvSpPr>
            <p:nvPr/>
          </p:nvSpPr>
          <p:spPr bwMode="auto">
            <a:xfrm>
              <a:off x="-3" y="-3"/>
              <a:ext cx="3620" cy="813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 sz="3200" b="1" smtClean="0"/>
              <a:t>Remedial Works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486400"/>
          </a:xfrm>
        </p:spPr>
        <p:txBody>
          <a:bodyPr/>
          <a:lstStyle/>
          <a:p>
            <a:pPr algn="just"/>
            <a:r>
              <a:rPr lang="en-US" sz="2400" b="1" smtClean="0"/>
              <a:t>A water audit should be carried out to identify and quantify pumping rates, delivered volumes, calculate losses etc. </a:t>
            </a:r>
          </a:p>
          <a:p>
            <a:pPr algn="just"/>
            <a:r>
              <a:rPr lang="en-US" sz="2400" b="1" smtClean="0"/>
              <a:t>The telemetric system at Bobonong needs to be repaired +/or upgraded.</a:t>
            </a:r>
          </a:p>
          <a:p>
            <a:pPr algn="just"/>
            <a:r>
              <a:rPr lang="en-US" sz="2400" b="1" smtClean="0"/>
              <a:t>Water levels need to be monitored in Bobonong &amp; Motlhabaneng wellfield production boreholes.</a:t>
            </a:r>
          </a:p>
          <a:p>
            <a:pPr algn="just"/>
            <a:r>
              <a:rPr lang="en-US" sz="2400" b="1" smtClean="0"/>
              <a:t>All production boreholes should be operated on a 10 hour day pumping schedule.</a:t>
            </a:r>
          </a:p>
          <a:p>
            <a:pPr algn="just"/>
            <a:r>
              <a:rPr lang="en-US" sz="2400" b="1" smtClean="0"/>
              <a:t>New project boreholes need to be equipped as soon as possible to supply Bobonong, Mathathane and Tsetsebjwe. Failure to expedite this will result in a water supply crisis i.e. some of the existing production boreholes will dry up.</a:t>
            </a:r>
          </a:p>
          <a:p>
            <a:endParaRPr lang="en-US" sz="2000" b="1" smtClean="0"/>
          </a:p>
          <a:p>
            <a:endParaRPr lang="en-US" sz="2000" b="1" smtClean="0"/>
          </a:p>
          <a:p>
            <a:endParaRPr lang="en-US" sz="2000" b="1" smtClean="0"/>
          </a:p>
          <a:p>
            <a:endParaRPr lang="en-US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Computer2\computer2\temp2\Transfer\Fred\Tony presentaionFeb2011\d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98513"/>
            <a:ext cx="8266113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15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8001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8077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64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400" cy="1905000"/>
          </a:xfrm>
        </p:spPr>
        <p:txBody>
          <a:bodyPr/>
          <a:lstStyle/>
          <a:p>
            <a:r>
              <a:rPr lang="en-US" b="1" smtClean="0"/>
              <a:t>Water Demand &amp; Supplies</a:t>
            </a:r>
            <a:br>
              <a:rPr lang="en-US" b="1" smtClean="0"/>
            </a:br>
            <a:r>
              <a:rPr lang="en-US" b="1" smtClean="0"/>
              <a:t>T. Preston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2133600"/>
          </a:xfrm>
        </p:spPr>
        <p:txBody>
          <a:bodyPr/>
          <a:lstStyle/>
          <a:p>
            <a:r>
              <a:rPr lang="en-US" b="1" smtClean="0"/>
              <a:t>Introduction</a:t>
            </a:r>
            <a:br>
              <a:rPr lang="en-US" b="1" smtClean="0"/>
            </a:br>
            <a:r>
              <a:rPr lang="en-US" b="1" smtClean="0"/>
              <a:t>T. Preston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19"/>
          <p:cNvGrpSpPr>
            <a:grpSpLocks/>
          </p:cNvGrpSpPr>
          <p:nvPr/>
        </p:nvGrpSpPr>
        <p:grpSpPr bwMode="auto">
          <a:xfrm>
            <a:off x="1371600" y="533400"/>
            <a:ext cx="6096000" cy="4953000"/>
            <a:chOff x="-3" y="-3"/>
            <a:chExt cx="2472" cy="4806"/>
          </a:xfrm>
        </p:grpSpPr>
        <p:grpSp>
          <p:nvGrpSpPr>
            <p:cNvPr id="26627" name="Group 117"/>
            <p:cNvGrpSpPr>
              <a:grpSpLocks/>
            </p:cNvGrpSpPr>
            <p:nvPr/>
          </p:nvGrpSpPr>
          <p:grpSpPr bwMode="auto">
            <a:xfrm>
              <a:off x="0" y="0"/>
              <a:ext cx="2466" cy="4800"/>
              <a:chOff x="0" y="0"/>
              <a:chExt cx="2466" cy="4800"/>
            </a:xfrm>
          </p:grpSpPr>
          <p:grpSp>
            <p:nvGrpSpPr>
              <p:cNvPr id="26629" name="Group 40"/>
              <p:cNvGrpSpPr>
                <a:grpSpLocks/>
              </p:cNvGrpSpPr>
              <p:nvPr/>
            </p:nvGrpSpPr>
            <p:grpSpPr bwMode="auto">
              <a:xfrm>
                <a:off x="0" y="0"/>
                <a:ext cx="566" cy="576"/>
                <a:chOff x="0" y="0"/>
                <a:chExt cx="566" cy="576"/>
              </a:xfrm>
            </p:grpSpPr>
            <p:sp>
              <p:nvSpPr>
                <p:cNvPr id="26740" name="Rectangle 3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66" cy="5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741" name="Group 3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66" cy="576"/>
                  <a:chOff x="0" y="0"/>
                  <a:chExt cx="566" cy="576"/>
                </a:xfrm>
              </p:grpSpPr>
              <p:sp>
                <p:nvSpPr>
                  <p:cNvPr id="26742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0"/>
                    <a:ext cx="480" cy="57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26743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566" cy="57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630" name="Group 44"/>
              <p:cNvGrpSpPr>
                <a:grpSpLocks/>
              </p:cNvGrpSpPr>
              <p:nvPr/>
            </p:nvGrpSpPr>
            <p:grpSpPr bwMode="auto">
              <a:xfrm>
                <a:off x="566" y="0"/>
                <a:ext cx="950" cy="576"/>
                <a:chOff x="566" y="0"/>
                <a:chExt cx="950" cy="576"/>
              </a:xfrm>
            </p:grpSpPr>
            <p:sp>
              <p:nvSpPr>
                <p:cNvPr id="26736" name="Rectangle 43"/>
                <p:cNvSpPr>
                  <a:spLocks noChangeArrowheads="1"/>
                </p:cNvSpPr>
                <p:nvPr/>
              </p:nvSpPr>
              <p:spPr bwMode="auto">
                <a:xfrm>
                  <a:off x="566" y="0"/>
                  <a:ext cx="950" cy="5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737" name="Group 42"/>
                <p:cNvGrpSpPr>
                  <a:grpSpLocks/>
                </p:cNvGrpSpPr>
                <p:nvPr/>
              </p:nvGrpSpPr>
              <p:grpSpPr bwMode="auto">
                <a:xfrm>
                  <a:off x="566" y="0"/>
                  <a:ext cx="950" cy="576"/>
                  <a:chOff x="566" y="0"/>
                  <a:chExt cx="950" cy="576"/>
                </a:xfrm>
              </p:grpSpPr>
              <p:sp>
                <p:nvSpPr>
                  <p:cNvPr id="26738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609" y="0"/>
                    <a:ext cx="864" cy="57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sz="1400" b="1">
                        <a:cs typeface="Times New Roman" pitchFamily="18" charset="0"/>
                      </a:rPr>
                      <a:t>Village</a:t>
                    </a:r>
                    <a:endParaRPr lang="en-US" sz="1400"/>
                  </a:p>
                </p:txBody>
              </p:sp>
              <p:sp>
                <p:nvSpPr>
                  <p:cNvPr id="2673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566" y="0"/>
                    <a:ext cx="950" cy="57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631" name="Group 48"/>
              <p:cNvGrpSpPr>
                <a:grpSpLocks/>
              </p:cNvGrpSpPr>
              <p:nvPr/>
            </p:nvGrpSpPr>
            <p:grpSpPr bwMode="auto">
              <a:xfrm>
                <a:off x="1516" y="0"/>
                <a:ext cx="950" cy="576"/>
                <a:chOff x="1516" y="0"/>
                <a:chExt cx="950" cy="576"/>
              </a:xfrm>
            </p:grpSpPr>
            <p:sp>
              <p:nvSpPr>
                <p:cNvPr id="26732" name="Rectangle 47"/>
                <p:cNvSpPr>
                  <a:spLocks noChangeArrowheads="1"/>
                </p:cNvSpPr>
                <p:nvPr/>
              </p:nvSpPr>
              <p:spPr bwMode="auto">
                <a:xfrm>
                  <a:off x="1516" y="0"/>
                  <a:ext cx="950" cy="5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733" name="Group 46"/>
                <p:cNvGrpSpPr>
                  <a:grpSpLocks/>
                </p:cNvGrpSpPr>
                <p:nvPr/>
              </p:nvGrpSpPr>
              <p:grpSpPr bwMode="auto">
                <a:xfrm>
                  <a:off x="1516" y="0"/>
                  <a:ext cx="950" cy="576"/>
                  <a:chOff x="1516" y="0"/>
                  <a:chExt cx="950" cy="576"/>
                </a:xfrm>
              </p:grpSpPr>
              <p:sp>
                <p:nvSpPr>
                  <p:cNvPr id="26734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1559" y="0"/>
                    <a:ext cx="864" cy="57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sz="1400" b="1">
                        <a:cs typeface="Times New Roman" pitchFamily="18" charset="0"/>
                      </a:rPr>
                      <a:t>Year 2021 Water Demand </a:t>
                    </a:r>
                    <a:r>
                      <a:rPr lang="en-US" sz="1400">
                        <a:cs typeface="Times New Roman" pitchFamily="18" charset="0"/>
                      </a:rPr>
                      <a:t>(m</a:t>
                    </a:r>
                    <a:r>
                      <a:rPr lang="en-US" sz="1400" baseline="30000">
                        <a:cs typeface="Times New Roman" pitchFamily="18" charset="0"/>
                      </a:rPr>
                      <a:t>3</a:t>
                    </a:r>
                    <a:r>
                      <a:rPr lang="en-US" sz="1400">
                        <a:cs typeface="Times New Roman" pitchFamily="18" charset="0"/>
                      </a:rPr>
                      <a:t>/d)</a:t>
                    </a:r>
                    <a:endParaRPr lang="en-US" sz="1400"/>
                  </a:p>
                </p:txBody>
              </p:sp>
              <p:sp>
                <p:nvSpPr>
                  <p:cNvPr id="26735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1516" y="0"/>
                    <a:ext cx="950" cy="57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632" name="Group 50"/>
              <p:cNvGrpSpPr>
                <a:grpSpLocks/>
              </p:cNvGrpSpPr>
              <p:nvPr/>
            </p:nvGrpSpPr>
            <p:grpSpPr bwMode="auto">
              <a:xfrm>
                <a:off x="0" y="576"/>
                <a:ext cx="566" cy="384"/>
                <a:chOff x="0" y="576"/>
                <a:chExt cx="566" cy="384"/>
              </a:xfrm>
            </p:grpSpPr>
            <p:sp>
              <p:nvSpPr>
                <p:cNvPr id="26730" name="Rectangle 5"/>
                <p:cNvSpPr>
                  <a:spLocks noChangeArrowheads="1"/>
                </p:cNvSpPr>
                <p:nvPr/>
              </p:nvSpPr>
              <p:spPr bwMode="auto">
                <a:xfrm>
                  <a:off x="43" y="576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1.</a:t>
                  </a:r>
                  <a:endParaRPr lang="en-US"/>
                </a:p>
              </p:txBody>
            </p:sp>
            <p:sp>
              <p:nvSpPr>
                <p:cNvPr id="26731" name="Rectangle 49"/>
                <p:cNvSpPr>
                  <a:spLocks noChangeArrowheads="1"/>
                </p:cNvSpPr>
                <p:nvPr/>
              </p:nvSpPr>
              <p:spPr bwMode="auto">
                <a:xfrm>
                  <a:off x="0" y="576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33" name="Group 52"/>
              <p:cNvGrpSpPr>
                <a:grpSpLocks/>
              </p:cNvGrpSpPr>
              <p:nvPr/>
            </p:nvGrpSpPr>
            <p:grpSpPr bwMode="auto">
              <a:xfrm>
                <a:off x="566" y="576"/>
                <a:ext cx="950" cy="384"/>
                <a:chOff x="566" y="576"/>
                <a:chExt cx="950" cy="384"/>
              </a:xfrm>
            </p:grpSpPr>
            <p:sp>
              <p:nvSpPr>
                <p:cNvPr id="26728" name="Rectangle 6"/>
                <p:cNvSpPr>
                  <a:spLocks noChangeArrowheads="1"/>
                </p:cNvSpPr>
                <p:nvPr/>
              </p:nvSpPr>
              <p:spPr bwMode="auto">
                <a:xfrm>
                  <a:off x="609" y="576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Bobonong</a:t>
                  </a:r>
                  <a:endParaRPr lang="en-US" sz="1400"/>
                </a:p>
              </p:txBody>
            </p:sp>
            <p:sp>
              <p:nvSpPr>
                <p:cNvPr id="26729" name="Rectangle 51"/>
                <p:cNvSpPr>
                  <a:spLocks noChangeArrowheads="1"/>
                </p:cNvSpPr>
                <p:nvPr/>
              </p:nvSpPr>
              <p:spPr bwMode="auto">
                <a:xfrm>
                  <a:off x="566" y="576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34" name="Group 54"/>
              <p:cNvGrpSpPr>
                <a:grpSpLocks/>
              </p:cNvGrpSpPr>
              <p:nvPr/>
            </p:nvGrpSpPr>
            <p:grpSpPr bwMode="auto">
              <a:xfrm>
                <a:off x="1516" y="576"/>
                <a:ext cx="950" cy="384"/>
                <a:chOff x="1516" y="576"/>
                <a:chExt cx="950" cy="384"/>
              </a:xfrm>
            </p:grpSpPr>
            <p:sp>
              <p:nvSpPr>
                <p:cNvPr id="26726" name="Rectangle 7"/>
                <p:cNvSpPr>
                  <a:spLocks noChangeArrowheads="1"/>
                </p:cNvSpPr>
                <p:nvPr/>
              </p:nvSpPr>
              <p:spPr bwMode="auto">
                <a:xfrm>
                  <a:off x="1559" y="576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3,648</a:t>
                  </a:r>
                  <a:endParaRPr lang="en-US" sz="1400"/>
                </a:p>
              </p:txBody>
            </p:sp>
            <p:sp>
              <p:nvSpPr>
                <p:cNvPr id="26727" name="Rectangle 53"/>
                <p:cNvSpPr>
                  <a:spLocks noChangeArrowheads="1"/>
                </p:cNvSpPr>
                <p:nvPr/>
              </p:nvSpPr>
              <p:spPr bwMode="auto">
                <a:xfrm>
                  <a:off x="1516" y="576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35" name="Group 56"/>
              <p:cNvGrpSpPr>
                <a:grpSpLocks/>
              </p:cNvGrpSpPr>
              <p:nvPr/>
            </p:nvGrpSpPr>
            <p:grpSpPr bwMode="auto">
              <a:xfrm>
                <a:off x="0" y="960"/>
                <a:ext cx="566" cy="384"/>
                <a:chOff x="0" y="960"/>
                <a:chExt cx="566" cy="384"/>
              </a:xfrm>
            </p:grpSpPr>
            <p:sp>
              <p:nvSpPr>
                <p:cNvPr id="26724" name="Rectangle 8"/>
                <p:cNvSpPr>
                  <a:spLocks noChangeArrowheads="1"/>
                </p:cNvSpPr>
                <p:nvPr/>
              </p:nvSpPr>
              <p:spPr bwMode="auto">
                <a:xfrm>
                  <a:off x="43" y="960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2.</a:t>
                  </a:r>
                  <a:endParaRPr lang="en-US"/>
                </a:p>
              </p:txBody>
            </p:sp>
            <p:sp>
              <p:nvSpPr>
                <p:cNvPr id="26725" name="Rectangle 55"/>
                <p:cNvSpPr>
                  <a:spLocks noChangeArrowheads="1"/>
                </p:cNvSpPr>
                <p:nvPr/>
              </p:nvSpPr>
              <p:spPr bwMode="auto">
                <a:xfrm>
                  <a:off x="0" y="960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36" name="Group 58"/>
              <p:cNvGrpSpPr>
                <a:grpSpLocks/>
              </p:cNvGrpSpPr>
              <p:nvPr/>
            </p:nvGrpSpPr>
            <p:grpSpPr bwMode="auto">
              <a:xfrm>
                <a:off x="566" y="960"/>
                <a:ext cx="950" cy="384"/>
                <a:chOff x="566" y="960"/>
                <a:chExt cx="950" cy="384"/>
              </a:xfrm>
            </p:grpSpPr>
            <p:sp>
              <p:nvSpPr>
                <p:cNvPr id="26722" name="Rectangle 9"/>
                <p:cNvSpPr>
                  <a:spLocks noChangeArrowheads="1"/>
                </p:cNvSpPr>
                <p:nvPr/>
              </p:nvSpPr>
              <p:spPr bwMode="auto">
                <a:xfrm>
                  <a:off x="609" y="960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Gobojango</a:t>
                  </a:r>
                  <a:endParaRPr lang="en-US" sz="1400"/>
                </a:p>
              </p:txBody>
            </p:sp>
            <p:sp>
              <p:nvSpPr>
                <p:cNvPr id="26723" name="Rectangle 57"/>
                <p:cNvSpPr>
                  <a:spLocks noChangeArrowheads="1"/>
                </p:cNvSpPr>
                <p:nvPr/>
              </p:nvSpPr>
              <p:spPr bwMode="auto">
                <a:xfrm>
                  <a:off x="566" y="960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37" name="Group 60"/>
              <p:cNvGrpSpPr>
                <a:grpSpLocks/>
              </p:cNvGrpSpPr>
              <p:nvPr/>
            </p:nvGrpSpPr>
            <p:grpSpPr bwMode="auto">
              <a:xfrm>
                <a:off x="1516" y="960"/>
                <a:ext cx="950" cy="384"/>
                <a:chOff x="1516" y="960"/>
                <a:chExt cx="950" cy="384"/>
              </a:xfrm>
            </p:grpSpPr>
            <p:sp>
              <p:nvSpPr>
                <p:cNvPr id="26720" name="Rectangle 10"/>
                <p:cNvSpPr>
                  <a:spLocks noChangeArrowheads="1"/>
                </p:cNvSpPr>
                <p:nvPr/>
              </p:nvSpPr>
              <p:spPr bwMode="auto">
                <a:xfrm>
                  <a:off x="1559" y="960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53</a:t>
                  </a:r>
                  <a:endParaRPr lang="en-US" sz="1400"/>
                </a:p>
              </p:txBody>
            </p:sp>
            <p:sp>
              <p:nvSpPr>
                <p:cNvPr id="26721" name="Rectangle 59"/>
                <p:cNvSpPr>
                  <a:spLocks noChangeArrowheads="1"/>
                </p:cNvSpPr>
                <p:nvPr/>
              </p:nvSpPr>
              <p:spPr bwMode="auto">
                <a:xfrm>
                  <a:off x="1516" y="960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38" name="Group 62"/>
              <p:cNvGrpSpPr>
                <a:grpSpLocks/>
              </p:cNvGrpSpPr>
              <p:nvPr/>
            </p:nvGrpSpPr>
            <p:grpSpPr bwMode="auto">
              <a:xfrm>
                <a:off x="0" y="1344"/>
                <a:ext cx="566" cy="384"/>
                <a:chOff x="0" y="1344"/>
                <a:chExt cx="566" cy="384"/>
              </a:xfrm>
            </p:grpSpPr>
            <p:sp>
              <p:nvSpPr>
                <p:cNvPr id="26718" name="Rectangle 11"/>
                <p:cNvSpPr>
                  <a:spLocks noChangeArrowheads="1"/>
                </p:cNvSpPr>
                <p:nvPr/>
              </p:nvSpPr>
              <p:spPr bwMode="auto">
                <a:xfrm>
                  <a:off x="43" y="1344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3.</a:t>
                  </a:r>
                  <a:endParaRPr lang="en-US"/>
                </a:p>
              </p:txBody>
            </p:sp>
            <p:sp>
              <p:nvSpPr>
                <p:cNvPr id="26719" name="Rectangle 61"/>
                <p:cNvSpPr>
                  <a:spLocks noChangeArrowheads="1"/>
                </p:cNvSpPr>
                <p:nvPr/>
              </p:nvSpPr>
              <p:spPr bwMode="auto">
                <a:xfrm>
                  <a:off x="0" y="1344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39" name="Group 64"/>
              <p:cNvGrpSpPr>
                <a:grpSpLocks/>
              </p:cNvGrpSpPr>
              <p:nvPr/>
            </p:nvGrpSpPr>
            <p:grpSpPr bwMode="auto">
              <a:xfrm>
                <a:off x="566" y="1344"/>
                <a:ext cx="950" cy="384"/>
                <a:chOff x="566" y="1344"/>
                <a:chExt cx="950" cy="384"/>
              </a:xfrm>
            </p:grpSpPr>
            <p:sp>
              <p:nvSpPr>
                <p:cNvPr id="26716" name="Rectangle 12"/>
                <p:cNvSpPr>
                  <a:spLocks noChangeArrowheads="1"/>
                </p:cNvSpPr>
                <p:nvPr/>
              </p:nvSpPr>
              <p:spPr bwMode="auto">
                <a:xfrm>
                  <a:off x="609" y="1344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Lentswelemoriti</a:t>
                  </a:r>
                  <a:endParaRPr lang="en-US" sz="1400"/>
                </a:p>
              </p:txBody>
            </p:sp>
            <p:sp>
              <p:nvSpPr>
                <p:cNvPr id="26717" name="Rectangle 63"/>
                <p:cNvSpPr>
                  <a:spLocks noChangeArrowheads="1"/>
                </p:cNvSpPr>
                <p:nvPr/>
              </p:nvSpPr>
              <p:spPr bwMode="auto">
                <a:xfrm>
                  <a:off x="566" y="1344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0" name="Group 66"/>
              <p:cNvGrpSpPr>
                <a:grpSpLocks/>
              </p:cNvGrpSpPr>
              <p:nvPr/>
            </p:nvGrpSpPr>
            <p:grpSpPr bwMode="auto">
              <a:xfrm>
                <a:off x="1516" y="1344"/>
                <a:ext cx="950" cy="384"/>
                <a:chOff x="1516" y="1344"/>
                <a:chExt cx="950" cy="384"/>
              </a:xfrm>
            </p:grpSpPr>
            <p:sp>
              <p:nvSpPr>
                <p:cNvPr id="26714" name="Rectangle 13"/>
                <p:cNvSpPr>
                  <a:spLocks noChangeArrowheads="1"/>
                </p:cNvSpPr>
                <p:nvPr/>
              </p:nvSpPr>
              <p:spPr bwMode="auto">
                <a:xfrm>
                  <a:off x="1559" y="1344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15</a:t>
                  </a:r>
                  <a:endParaRPr lang="en-US" sz="1400"/>
                </a:p>
              </p:txBody>
            </p:sp>
            <p:sp>
              <p:nvSpPr>
                <p:cNvPr id="26715" name="Rectangle 65"/>
                <p:cNvSpPr>
                  <a:spLocks noChangeArrowheads="1"/>
                </p:cNvSpPr>
                <p:nvPr/>
              </p:nvSpPr>
              <p:spPr bwMode="auto">
                <a:xfrm>
                  <a:off x="1516" y="1344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1" name="Group 68"/>
              <p:cNvGrpSpPr>
                <a:grpSpLocks/>
              </p:cNvGrpSpPr>
              <p:nvPr/>
            </p:nvGrpSpPr>
            <p:grpSpPr bwMode="auto">
              <a:xfrm>
                <a:off x="0" y="1728"/>
                <a:ext cx="566" cy="384"/>
                <a:chOff x="0" y="1728"/>
                <a:chExt cx="566" cy="384"/>
              </a:xfrm>
            </p:grpSpPr>
            <p:sp>
              <p:nvSpPr>
                <p:cNvPr id="26712" name="Rectangle 14"/>
                <p:cNvSpPr>
                  <a:spLocks noChangeArrowheads="1"/>
                </p:cNvSpPr>
                <p:nvPr/>
              </p:nvSpPr>
              <p:spPr bwMode="auto">
                <a:xfrm>
                  <a:off x="43" y="1728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4.</a:t>
                  </a:r>
                  <a:endParaRPr lang="en-US"/>
                </a:p>
              </p:txBody>
            </p:sp>
            <p:sp>
              <p:nvSpPr>
                <p:cNvPr id="26713" name="Rectangle 67"/>
                <p:cNvSpPr>
                  <a:spLocks noChangeArrowheads="1"/>
                </p:cNvSpPr>
                <p:nvPr/>
              </p:nvSpPr>
              <p:spPr bwMode="auto">
                <a:xfrm>
                  <a:off x="0" y="1728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2" name="Group 70"/>
              <p:cNvGrpSpPr>
                <a:grpSpLocks/>
              </p:cNvGrpSpPr>
              <p:nvPr/>
            </p:nvGrpSpPr>
            <p:grpSpPr bwMode="auto">
              <a:xfrm>
                <a:off x="566" y="1728"/>
                <a:ext cx="950" cy="384"/>
                <a:chOff x="566" y="1728"/>
                <a:chExt cx="950" cy="384"/>
              </a:xfrm>
            </p:grpSpPr>
            <p:sp>
              <p:nvSpPr>
                <p:cNvPr id="26710" name="Rectangle 15"/>
                <p:cNvSpPr>
                  <a:spLocks noChangeArrowheads="1"/>
                </p:cNvSpPr>
                <p:nvPr/>
              </p:nvSpPr>
              <p:spPr bwMode="auto">
                <a:xfrm>
                  <a:off x="609" y="1728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Molalatau</a:t>
                  </a:r>
                  <a:endParaRPr lang="en-US" sz="1400"/>
                </a:p>
              </p:txBody>
            </p:sp>
            <p:sp>
              <p:nvSpPr>
                <p:cNvPr id="26711" name="Rectangle 69"/>
                <p:cNvSpPr>
                  <a:spLocks noChangeArrowheads="1"/>
                </p:cNvSpPr>
                <p:nvPr/>
              </p:nvSpPr>
              <p:spPr bwMode="auto">
                <a:xfrm>
                  <a:off x="566" y="1728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3" name="Group 72"/>
              <p:cNvGrpSpPr>
                <a:grpSpLocks/>
              </p:cNvGrpSpPr>
              <p:nvPr/>
            </p:nvGrpSpPr>
            <p:grpSpPr bwMode="auto">
              <a:xfrm>
                <a:off x="1516" y="1728"/>
                <a:ext cx="950" cy="384"/>
                <a:chOff x="1516" y="1728"/>
                <a:chExt cx="950" cy="384"/>
              </a:xfrm>
            </p:grpSpPr>
            <p:sp>
              <p:nvSpPr>
                <p:cNvPr id="26708" name="Rectangle 16"/>
                <p:cNvSpPr>
                  <a:spLocks noChangeArrowheads="1"/>
                </p:cNvSpPr>
                <p:nvPr/>
              </p:nvSpPr>
              <p:spPr bwMode="auto">
                <a:xfrm>
                  <a:off x="1559" y="1728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74</a:t>
                  </a:r>
                  <a:endParaRPr lang="en-US" sz="1400"/>
                </a:p>
              </p:txBody>
            </p:sp>
            <p:sp>
              <p:nvSpPr>
                <p:cNvPr id="26709" name="Rectangle 71"/>
                <p:cNvSpPr>
                  <a:spLocks noChangeArrowheads="1"/>
                </p:cNvSpPr>
                <p:nvPr/>
              </p:nvSpPr>
              <p:spPr bwMode="auto">
                <a:xfrm>
                  <a:off x="1516" y="1728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4" name="Group 74"/>
              <p:cNvGrpSpPr>
                <a:grpSpLocks/>
              </p:cNvGrpSpPr>
              <p:nvPr/>
            </p:nvGrpSpPr>
            <p:grpSpPr bwMode="auto">
              <a:xfrm>
                <a:off x="0" y="2112"/>
                <a:ext cx="566" cy="384"/>
                <a:chOff x="0" y="2112"/>
                <a:chExt cx="566" cy="384"/>
              </a:xfrm>
            </p:grpSpPr>
            <p:sp>
              <p:nvSpPr>
                <p:cNvPr id="26706" name="Rectangle 17"/>
                <p:cNvSpPr>
                  <a:spLocks noChangeArrowheads="1"/>
                </p:cNvSpPr>
                <p:nvPr/>
              </p:nvSpPr>
              <p:spPr bwMode="auto">
                <a:xfrm>
                  <a:off x="43" y="2112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5.</a:t>
                  </a:r>
                  <a:endParaRPr lang="en-US"/>
                </a:p>
              </p:txBody>
            </p:sp>
            <p:sp>
              <p:nvSpPr>
                <p:cNvPr id="26707" name="Rectangle 73"/>
                <p:cNvSpPr>
                  <a:spLocks noChangeArrowheads="1"/>
                </p:cNvSpPr>
                <p:nvPr/>
              </p:nvSpPr>
              <p:spPr bwMode="auto">
                <a:xfrm>
                  <a:off x="0" y="2112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5" name="Group 76"/>
              <p:cNvGrpSpPr>
                <a:grpSpLocks/>
              </p:cNvGrpSpPr>
              <p:nvPr/>
            </p:nvGrpSpPr>
            <p:grpSpPr bwMode="auto">
              <a:xfrm>
                <a:off x="566" y="2112"/>
                <a:ext cx="950" cy="384"/>
                <a:chOff x="566" y="2112"/>
                <a:chExt cx="950" cy="384"/>
              </a:xfrm>
            </p:grpSpPr>
            <p:sp>
              <p:nvSpPr>
                <p:cNvPr id="26704" name="Rectangle 18"/>
                <p:cNvSpPr>
                  <a:spLocks noChangeArrowheads="1"/>
                </p:cNvSpPr>
                <p:nvPr/>
              </p:nvSpPr>
              <p:spPr bwMode="auto">
                <a:xfrm>
                  <a:off x="609" y="2112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Moletemane</a:t>
                  </a:r>
                  <a:endParaRPr lang="en-US" sz="1400"/>
                </a:p>
              </p:txBody>
            </p:sp>
            <p:sp>
              <p:nvSpPr>
                <p:cNvPr id="26705" name="Rectangle 75"/>
                <p:cNvSpPr>
                  <a:spLocks noChangeArrowheads="1"/>
                </p:cNvSpPr>
                <p:nvPr/>
              </p:nvSpPr>
              <p:spPr bwMode="auto">
                <a:xfrm>
                  <a:off x="566" y="2112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6" name="Group 78"/>
              <p:cNvGrpSpPr>
                <a:grpSpLocks/>
              </p:cNvGrpSpPr>
              <p:nvPr/>
            </p:nvGrpSpPr>
            <p:grpSpPr bwMode="auto">
              <a:xfrm>
                <a:off x="1516" y="2112"/>
                <a:ext cx="950" cy="384"/>
                <a:chOff x="1516" y="2112"/>
                <a:chExt cx="950" cy="384"/>
              </a:xfrm>
            </p:grpSpPr>
            <p:sp>
              <p:nvSpPr>
                <p:cNvPr id="26702" name="Rectangle 19"/>
                <p:cNvSpPr>
                  <a:spLocks noChangeArrowheads="1"/>
                </p:cNvSpPr>
                <p:nvPr/>
              </p:nvSpPr>
              <p:spPr bwMode="auto">
                <a:xfrm>
                  <a:off x="1559" y="2112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28</a:t>
                  </a:r>
                  <a:endParaRPr lang="en-US" sz="1400"/>
                </a:p>
              </p:txBody>
            </p:sp>
            <p:sp>
              <p:nvSpPr>
                <p:cNvPr id="26703" name="Rectangle 77"/>
                <p:cNvSpPr>
                  <a:spLocks noChangeArrowheads="1"/>
                </p:cNvSpPr>
                <p:nvPr/>
              </p:nvSpPr>
              <p:spPr bwMode="auto">
                <a:xfrm>
                  <a:off x="1516" y="2112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7" name="Group 80"/>
              <p:cNvGrpSpPr>
                <a:grpSpLocks/>
              </p:cNvGrpSpPr>
              <p:nvPr/>
            </p:nvGrpSpPr>
            <p:grpSpPr bwMode="auto">
              <a:xfrm>
                <a:off x="0" y="2496"/>
                <a:ext cx="566" cy="384"/>
                <a:chOff x="0" y="2496"/>
                <a:chExt cx="566" cy="384"/>
              </a:xfrm>
            </p:grpSpPr>
            <p:sp>
              <p:nvSpPr>
                <p:cNvPr id="26700" name="Rectangle 20"/>
                <p:cNvSpPr>
                  <a:spLocks noChangeArrowheads="1"/>
                </p:cNvSpPr>
                <p:nvPr/>
              </p:nvSpPr>
              <p:spPr bwMode="auto">
                <a:xfrm>
                  <a:off x="43" y="2496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6.</a:t>
                  </a:r>
                  <a:endParaRPr lang="en-US"/>
                </a:p>
              </p:txBody>
            </p:sp>
            <p:sp>
              <p:nvSpPr>
                <p:cNvPr id="26701" name="Rectangle 79"/>
                <p:cNvSpPr>
                  <a:spLocks noChangeArrowheads="1"/>
                </p:cNvSpPr>
                <p:nvPr/>
              </p:nvSpPr>
              <p:spPr bwMode="auto">
                <a:xfrm>
                  <a:off x="0" y="2496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8" name="Group 82"/>
              <p:cNvGrpSpPr>
                <a:grpSpLocks/>
              </p:cNvGrpSpPr>
              <p:nvPr/>
            </p:nvGrpSpPr>
            <p:grpSpPr bwMode="auto">
              <a:xfrm>
                <a:off x="566" y="2496"/>
                <a:ext cx="950" cy="384"/>
                <a:chOff x="566" y="2496"/>
                <a:chExt cx="950" cy="384"/>
              </a:xfrm>
            </p:grpSpPr>
            <p:sp>
              <p:nvSpPr>
                <p:cNvPr id="26698" name="Rectangle 21"/>
                <p:cNvSpPr>
                  <a:spLocks noChangeArrowheads="1"/>
                </p:cNvSpPr>
                <p:nvPr/>
              </p:nvSpPr>
              <p:spPr bwMode="auto">
                <a:xfrm>
                  <a:off x="609" y="2496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Motlhabaneng</a:t>
                  </a:r>
                  <a:endParaRPr lang="en-US" sz="1400"/>
                </a:p>
              </p:txBody>
            </p:sp>
            <p:sp>
              <p:nvSpPr>
                <p:cNvPr id="26699" name="Rectangle 81"/>
                <p:cNvSpPr>
                  <a:spLocks noChangeArrowheads="1"/>
                </p:cNvSpPr>
                <p:nvPr/>
              </p:nvSpPr>
              <p:spPr bwMode="auto">
                <a:xfrm>
                  <a:off x="566" y="2496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49" name="Group 84"/>
              <p:cNvGrpSpPr>
                <a:grpSpLocks/>
              </p:cNvGrpSpPr>
              <p:nvPr/>
            </p:nvGrpSpPr>
            <p:grpSpPr bwMode="auto">
              <a:xfrm>
                <a:off x="1516" y="2496"/>
                <a:ext cx="950" cy="384"/>
                <a:chOff x="1516" y="2496"/>
                <a:chExt cx="950" cy="384"/>
              </a:xfrm>
            </p:grpSpPr>
            <p:sp>
              <p:nvSpPr>
                <p:cNvPr id="26696" name="Rectangle 22"/>
                <p:cNvSpPr>
                  <a:spLocks noChangeArrowheads="1"/>
                </p:cNvSpPr>
                <p:nvPr/>
              </p:nvSpPr>
              <p:spPr bwMode="auto">
                <a:xfrm>
                  <a:off x="1559" y="2496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28</a:t>
                  </a:r>
                  <a:endParaRPr lang="en-US" sz="1400"/>
                </a:p>
              </p:txBody>
            </p:sp>
            <p:sp>
              <p:nvSpPr>
                <p:cNvPr id="26697" name="Rectangle 83"/>
                <p:cNvSpPr>
                  <a:spLocks noChangeArrowheads="1"/>
                </p:cNvSpPr>
                <p:nvPr/>
              </p:nvSpPr>
              <p:spPr bwMode="auto">
                <a:xfrm>
                  <a:off x="1516" y="2496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0" name="Group 86"/>
              <p:cNvGrpSpPr>
                <a:grpSpLocks/>
              </p:cNvGrpSpPr>
              <p:nvPr/>
            </p:nvGrpSpPr>
            <p:grpSpPr bwMode="auto">
              <a:xfrm>
                <a:off x="0" y="2880"/>
                <a:ext cx="566" cy="384"/>
                <a:chOff x="0" y="2880"/>
                <a:chExt cx="566" cy="384"/>
              </a:xfrm>
            </p:grpSpPr>
            <p:sp>
              <p:nvSpPr>
                <p:cNvPr id="26694" name="Rectangle 23"/>
                <p:cNvSpPr>
                  <a:spLocks noChangeArrowheads="1"/>
                </p:cNvSpPr>
                <p:nvPr/>
              </p:nvSpPr>
              <p:spPr bwMode="auto">
                <a:xfrm>
                  <a:off x="43" y="2880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7.</a:t>
                  </a:r>
                  <a:endParaRPr lang="en-US"/>
                </a:p>
              </p:txBody>
            </p:sp>
            <p:sp>
              <p:nvSpPr>
                <p:cNvPr id="26695" name="Rectangle 85"/>
                <p:cNvSpPr>
                  <a:spLocks noChangeArrowheads="1"/>
                </p:cNvSpPr>
                <p:nvPr/>
              </p:nvSpPr>
              <p:spPr bwMode="auto">
                <a:xfrm>
                  <a:off x="0" y="2880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1" name="Group 88"/>
              <p:cNvGrpSpPr>
                <a:grpSpLocks/>
              </p:cNvGrpSpPr>
              <p:nvPr/>
            </p:nvGrpSpPr>
            <p:grpSpPr bwMode="auto">
              <a:xfrm>
                <a:off x="566" y="2880"/>
                <a:ext cx="950" cy="384"/>
                <a:chOff x="566" y="2880"/>
                <a:chExt cx="950" cy="384"/>
              </a:xfrm>
            </p:grpSpPr>
            <p:sp>
              <p:nvSpPr>
                <p:cNvPr id="26692" name="Rectangle 24"/>
                <p:cNvSpPr>
                  <a:spLocks noChangeArrowheads="1"/>
                </p:cNvSpPr>
                <p:nvPr/>
              </p:nvSpPr>
              <p:spPr bwMode="auto">
                <a:xfrm>
                  <a:off x="609" y="2880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Mabolwe</a:t>
                  </a:r>
                  <a:endParaRPr lang="en-US" sz="1400"/>
                </a:p>
              </p:txBody>
            </p:sp>
            <p:sp>
              <p:nvSpPr>
                <p:cNvPr id="26693" name="Rectangle 87"/>
                <p:cNvSpPr>
                  <a:spLocks noChangeArrowheads="1"/>
                </p:cNvSpPr>
                <p:nvPr/>
              </p:nvSpPr>
              <p:spPr bwMode="auto">
                <a:xfrm>
                  <a:off x="566" y="2880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2" name="Group 90"/>
              <p:cNvGrpSpPr>
                <a:grpSpLocks/>
              </p:cNvGrpSpPr>
              <p:nvPr/>
            </p:nvGrpSpPr>
            <p:grpSpPr bwMode="auto">
              <a:xfrm>
                <a:off x="1516" y="2880"/>
                <a:ext cx="950" cy="384"/>
                <a:chOff x="1516" y="2880"/>
                <a:chExt cx="950" cy="384"/>
              </a:xfrm>
            </p:grpSpPr>
            <p:sp>
              <p:nvSpPr>
                <p:cNvPr id="26690" name="Rectangle 25"/>
                <p:cNvSpPr>
                  <a:spLocks noChangeArrowheads="1"/>
                </p:cNvSpPr>
                <p:nvPr/>
              </p:nvSpPr>
              <p:spPr bwMode="auto">
                <a:xfrm>
                  <a:off x="1559" y="2880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24</a:t>
                  </a:r>
                  <a:endParaRPr lang="en-US" sz="1400"/>
                </a:p>
              </p:txBody>
            </p:sp>
            <p:sp>
              <p:nvSpPr>
                <p:cNvPr id="26691" name="Rectangle 89"/>
                <p:cNvSpPr>
                  <a:spLocks noChangeArrowheads="1"/>
                </p:cNvSpPr>
                <p:nvPr/>
              </p:nvSpPr>
              <p:spPr bwMode="auto">
                <a:xfrm>
                  <a:off x="1516" y="2880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3" name="Group 92"/>
              <p:cNvGrpSpPr>
                <a:grpSpLocks/>
              </p:cNvGrpSpPr>
              <p:nvPr/>
            </p:nvGrpSpPr>
            <p:grpSpPr bwMode="auto">
              <a:xfrm>
                <a:off x="0" y="3264"/>
                <a:ext cx="566" cy="384"/>
                <a:chOff x="0" y="3264"/>
                <a:chExt cx="566" cy="384"/>
              </a:xfrm>
            </p:grpSpPr>
            <p:sp>
              <p:nvSpPr>
                <p:cNvPr id="26688" name="Rectangle 26"/>
                <p:cNvSpPr>
                  <a:spLocks noChangeArrowheads="1"/>
                </p:cNvSpPr>
                <p:nvPr/>
              </p:nvSpPr>
              <p:spPr bwMode="auto">
                <a:xfrm>
                  <a:off x="43" y="3264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8.</a:t>
                  </a:r>
                  <a:endParaRPr lang="en-US"/>
                </a:p>
              </p:txBody>
            </p:sp>
            <p:sp>
              <p:nvSpPr>
                <p:cNvPr id="26689" name="Rectangle 91"/>
                <p:cNvSpPr>
                  <a:spLocks noChangeArrowheads="1"/>
                </p:cNvSpPr>
                <p:nvPr/>
              </p:nvSpPr>
              <p:spPr bwMode="auto">
                <a:xfrm>
                  <a:off x="0" y="3264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4" name="Group 94"/>
              <p:cNvGrpSpPr>
                <a:grpSpLocks/>
              </p:cNvGrpSpPr>
              <p:nvPr/>
            </p:nvGrpSpPr>
            <p:grpSpPr bwMode="auto">
              <a:xfrm>
                <a:off x="566" y="3264"/>
                <a:ext cx="950" cy="384"/>
                <a:chOff x="566" y="3264"/>
                <a:chExt cx="950" cy="384"/>
              </a:xfrm>
            </p:grpSpPr>
            <p:sp>
              <p:nvSpPr>
                <p:cNvPr id="26686" name="Rectangle 27"/>
                <p:cNvSpPr>
                  <a:spLocks noChangeArrowheads="1"/>
                </p:cNvSpPr>
                <p:nvPr/>
              </p:nvSpPr>
              <p:spPr bwMode="auto">
                <a:xfrm>
                  <a:off x="609" y="3264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Mathathane</a:t>
                  </a:r>
                  <a:endParaRPr lang="en-US" sz="1400"/>
                </a:p>
              </p:txBody>
            </p:sp>
            <p:sp>
              <p:nvSpPr>
                <p:cNvPr id="26687" name="Rectangle 93"/>
                <p:cNvSpPr>
                  <a:spLocks noChangeArrowheads="1"/>
                </p:cNvSpPr>
                <p:nvPr/>
              </p:nvSpPr>
              <p:spPr bwMode="auto">
                <a:xfrm>
                  <a:off x="566" y="3264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5" name="Group 96"/>
              <p:cNvGrpSpPr>
                <a:grpSpLocks/>
              </p:cNvGrpSpPr>
              <p:nvPr/>
            </p:nvGrpSpPr>
            <p:grpSpPr bwMode="auto">
              <a:xfrm>
                <a:off x="1516" y="3264"/>
                <a:ext cx="950" cy="384"/>
                <a:chOff x="1516" y="3264"/>
                <a:chExt cx="950" cy="384"/>
              </a:xfrm>
            </p:grpSpPr>
            <p:sp>
              <p:nvSpPr>
                <p:cNvPr id="26684" name="Rectangle 28"/>
                <p:cNvSpPr>
                  <a:spLocks noChangeArrowheads="1"/>
                </p:cNvSpPr>
                <p:nvPr/>
              </p:nvSpPr>
              <p:spPr bwMode="auto">
                <a:xfrm>
                  <a:off x="1559" y="3264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79</a:t>
                  </a:r>
                  <a:endParaRPr lang="en-US" sz="1400"/>
                </a:p>
              </p:txBody>
            </p:sp>
            <p:sp>
              <p:nvSpPr>
                <p:cNvPr id="26685" name="Rectangle 95"/>
                <p:cNvSpPr>
                  <a:spLocks noChangeArrowheads="1"/>
                </p:cNvSpPr>
                <p:nvPr/>
              </p:nvSpPr>
              <p:spPr bwMode="auto">
                <a:xfrm>
                  <a:off x="1516" y="3264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6" name="Group 98"/>
              <p:cNvGrpSpPr>
                <a:grpSpLocks/>
              </p:cNvGrpSpPr>
              <p:nvPr/>
            </p:nvGrpSpPr>
            <p:grpSpPr bwMode="auto">
              <a:xfrm>
                <a:off x="0" y="3648"/>
                <a:ext cx="566" cy="384"/>
                <a:chOff x="0" y="3648"/>
                <a:chExt cx="566" cy="384"/>
              </a:xfrm>
            </p:grpSpPr>
            <p:sp>
              <p:nvSpPr>
                <p:cNvPr id="26682" name="Rectangle 29"/>
                <p:cNvSpPr>
                  <a:spLocks noChangeArrowheads="1"/>
                </p:cNvSpPr>
                <p:nvPr/>
              </p:nvSpPr>
              <p:spPr bwMode="auto">
                <a:xfrm>
                  <a:off x="43" y="3648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9</a:t>
                  </a:r>
                  <a:endParaRPr lang="en-US"/>
                </a:p>
              </p:txBody>
            </p:sp>
            <p:sp>
              <p:nvSpPr>
                <p:cNvPr id="26683" name="Rectangle 97"/>
                <p:cNvSpPr>
                  <a:spLocks noChangeArrowheads="1"/>
                </p:cNvSpPr>
                <p:nvPr/>
              </p:nvSpPr>
              <p:spPr bwMode="auto">
                <a:xfrm>
                  <a:off x="0" y="3648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7" name="Group 100"/>
              <p:cNvGrpSpPr>
                <a:grpSpLocks/>
              </p:cNvGrpSpPr>
              <p:nvPr/>
            </p:nvGrpSpPr>
            <p:grpSpPr bwMode="auto">
              <a:xfrm>
                <a:off x="566" y="3648"/>
                <a:ext cx="950" cy="384"/>
                <a:chOff x="566" y="3648"/>
                <a:chExt cx="950" cy="384"/>
              </a:xfrm>
            </p:grpSpPr>
            <p:sp>
              <p:nvSpPr>
                <p:cNvPr id="26680" name="Rectangle 30"/>
                <p:cNvSpPr>
                  <a:spLocks noChangeArrowheads="1"/>
                </p:cNvSpPr>
                <p:nvPr/>
              </p:nvSpPr>
              <p:spPr bwMode="auto">
                <a:xfrm>
                  <a:off x="609" y="3648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Semolale</a:t>
                  </a:r>
                  <a:endParaRPr lang="en-US" sz="1400"/>
                </a:p>
              </p:txBody>
            </p:sp>
            <p:sp>
              <p:nvSpPr>
                <p:cNvPr id="26681" name="Rectangle 99"/>
                <p:cNvSpPr>
                  <a:spLocks noChangeArrowheads="1"/>
                </p:cNvSpPr>
                <p:nvPr/>
              </p:nvSpPr>
              <p:spPr bwMode="auto">
                <a:xfrm>
                  <a:off x="566" y="3648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8" name="Group 102"/>
              <p:cNvGrpSpPr>
                <a:grpSpLocks/>
              </p:cNvGrpSpPr>
              <p:nvPr/>
            </p:nvGrpSpPr>
            <p:grpSpPr bwMode="auto">
              <a:xfrm>
                <a:off x="1516" y="3648"/>
                <a:ext cx="950" cy="384"/>
                <a:chOff x="1516" y="3648"/>
                <a:chExt cx="950" cy="384"/>
              </a:xfrm>
            </p:grpSpPr>
            <p:sp>
              <p:nvSpPr>
                <p:cNvPr id="26678" name="Rectangle 31"/>
                <p:cNvSpPr>
                  <a:spLocks noChangeArrowheads="1"/>
                </p:cNvSpPr>
                <p:nvPr/>
              </p:nvSpPr>
              <p:spPr bwMode="auto">
                <a:xfrm>
                  <a:off x="1559" y="3648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42</a:t>
                  </a:r>
                  <a:endParaRPr lang="en-US" sz="1400"/>
                </a:p>
              </p:txBody>
            </p:sp>
            <p:sp>
              <p:nvSpPr>
                <p:cNvPr id="26679" name="Rectangle 101"/>
                <p:cNvSpPr>
                  <a:spLocks noChangeArrowheads="1"/>
                </p:cNvSpPr>
                <p:nvPr/>
              </p:nvSpPr>
              <p:spPr bwMode="auto">
                <a:xfrm>
                  <a:off x="1516" y="3648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59" name="Group 104"/>
              <p:cNvGrpSpPr>
                <a:grpSpLocks/>
              </p:cNvGrpSpPr>
              <p:nvPr/>
            </p:nvGrpSpPr>
            <p:grpSpPr bwMode="auto">
              <a:xfrm>
                <a:off x="0" y="4032"/>
                <a:ext cx="566" cy="384"/>
                <a:chOff x="0" y="4032"/>
                <a:chExt cx="566" cy="384"/>
              </a:xfrm>
            </p:grpSpPr>
            <p:sp>
              <p:nvSpPr>
                <p:cNvPr id="26676" name="Rectangle 32"/>
                <p:cNvSpPr>
                  <a:spLocks noChangeArrowheads="1"/>
                </p:cNvSpPr>
                <p:nvPr/>
              </p:nvSpPr>
              <p:spPr bwMode="auto">
                <a:xfrm>
                  <a:off x="43" y="4032"/>
                  <a:ext cx="480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000">
                      <a:cs typeface="Times New Roman" pitchFamily="18" charset="0"/>
                    </a:rPr>
                    <a:t>10.</a:t>
                  </a:r>
                  <a:endParaRPr lang="en-US"/>
                </a:p>
              </p:txBody>
            </p:sp>
            <p:sp>
              <p:nvSpPr>
                <p:cNvPr id="26677" name="Rectangle 103"/>
                <p:cNvSpPr>
                  <a:spLocks noChangeArrowheads="1"/>
                </p:cNvSpPr>
                <p:nvPr/>
              </p:nvSpPr>
              <p:spPr bwMode="auto">
                <a:xfrm>
                  <a:off x="0" y="4032"/>
                  <a:ext cx="56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60" name="Group 106"/>
              <p:cNvGrpSpPr>
                <a:grpSpLocks/>
              </p:cNvGrpSpPr>
              <p:nvPr/>
            </p:nvGrpSpPr>
            <p:grpSpPr bwMode="auto">
              <a:xfrm>
                <a:off x="566" y="4032"/>
                <a:ext cx="950" cy="384"/>
                <a:chOff x="566" y="4032"/>
                <a:chExt cx="950" cy="384"/>
              </a:xfrm>
            </p:grpSpPr>
            <p:sp>
              <p:nvSpPr>
                <p:cNvPr id="26674" name="Rectangle 33"/>
                <p:cNvSpPr>
                  <a:spLocks noChangeArrowheads="1"/>
                </p:cNvSpPr>
                <p:nvPr/>
              </p:nvSpPr>
              <p:spPr bwMode="auto">
                <a:xfrm>
                  <a:off x="609" y="4032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Tsetsebjwe</a:t>
                  </a:r>
                  <a:endParaRPr lang="en-US" sz="1400"/>
                </a:p>
              </p:txBody>
            </p:sp>
            <p:sp>
              <p:nvSpPr>
                <p:cNvPr id="26675" name="Rectangle 105"/>
                <p:cNvSpPr>
                  <a:spLocks noChangeArrowheads="1"/>
                </p:cNvSpPr>
                <p:nvPr/>
              </p:nvSpPr>
              <p:spPr bwMode="auto">
                <a:xfrm>
                  <a:off x="566" y="4032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61" name="Group 108"/>
              <p:cNvGrpSpPr>
                <a:grpSpLocks/>
              </p:cNvGrpSpPr>
              <p:nvPr/>
            </p:nvGrpSpPr>
            <p:grpSpPr bwMode="auto">
              <a:xfrm>
                <a:off x="1516" y="4032"/>
                <a:ext cx="950" cy="384"/>
                <a:chOff x="1516" y="4032"/>
                <a:chExt cx="950" cy="384"/>
              </a:xfrm>
            </p:grpSpPr>
            <p:sp>
              <p:nvSpPr>
                <p:cNvPr id="26672" name="Rectangle 34"/>
                <p:cNvSpPr>
                  <a:spLocks noChangeArrowheads="1"/>
                </p:cNvSpPr>
                <p:nvPr/>
              </p:nvSpPr>
              <p:spPr bwMode="auto">
                <a:xfrm>
                  <a:off x="1559" y="4032"/>
                  <a:ext cx="864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400">
                      <a:cs typeface="Times New Roman" pitchFamily="18" charset="0"/>
                    </a:rPr>
                    <a:t>605</a:t>
                  </a:r>
                  <a:endParaRPr lang="en-US" sz="1400"/>
                </a:p>
              </p:txBody>
            </p:sp>
            <p:sp>
              <p:nvSpPr>
                <p:cNvPr id="26673" name="Rectangle 107"/>
                <p:cNvSpPr>
                  <a:spLocks noChangeArrowheads="1"/>
                </p:cNvSpPr>
                <p:nvPr/>
              </p:nvSpPr>
              <p:spPr bwMode="auto">
                <a:xfrm>
                  <a:off x="1516" y="4032"/>
                  <a:ext cx="9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62" name="Group 112"/>
              <p:cNvGrpSpPr>
                <a:grpSpLocks/>
              </p:cNvGrpSpPr>
              <p:nvPr/>
            </p:nvGrpSpPr>
            <p:grpSpPr bwMode="auto">
              <a:xfrm>
                <a:off x="0" y="4416"/>
                <a:ext cx="1516" cy="384"/>
                <a:chOff x="0" y="4416"/>
                <a:chExt cx="1516" cy="384"/>
              </a:xfrm>
            </p:grpSpPr>
            <p:sp>
              <p:nvSpPr>
                <p:cNvPr id="26668" name="Rectangle 111"/>
                <p:cNvSpPr>
                  <a:spLocks noChangeArrowheads="1"/>
                </p:cNvSpPr>
                <p:nvPr/>
              </p:nvSpPr>
              <p:spPr bwMode="auto">
                <a:xfrm>
                  <a:off x="0" y="4416"/>
                  <a:ext cx="1516" cy="384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669" name="Group 110"/>
                <p:cNvGrpSpPr>
                  <a:grpSpLocks/>
                </p:cNvGrpSpPr>
                <p:nvPr/>
              </p:nvGrpSpPr>
              <p:grpSpPr bwMode="auto">
                <a:xfrm>
                  <a:off x="0" y="4416"/>
                  <a:ext cx="1516" cy="384"/>
                  <a:chOff x="0" y="4416"/>
                  <a:chExt cx="1516" cy="384"/>
                </a:xfrm>
              </p:grpSpPr>
              <p:sp>
                <p:nvSpPr>
                  <p:cNvPr id="26670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4416"/>
                    <a:ext cx="1430" cy="384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400" b="1">
                        <a:cs typeface="Times New Roman" pitchFamily="18" charset="0"/>
                      </a:rPr>
                      <a:t>Total</a:t>
                    </a:r>
                    <a:endParaRPr lang="en-US" sz="1400"/>
                  </a:p>
                </p:txBody>
              </p:sp>
              <p:sp>
                <p:nvSpPr>
                  <p:cNvPr id="26671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4416"/>
                    <a:ext cx="1516" cy="38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663" name="Group 116"/>
              <p:cNvGrpSpPr>
                <a:grpSpLocks/>
              </p:cNvGrpSpPr>
              <p:nvPr/>
            </p:nvGrpSpPr>
            <p:grpSpPr bwMode="auto">
              <a:xfrm>
                <a:off x="1516" y="4416"/>
                <a:ext cx="950" cy="384"/>
                <a:chOff x="1516" y="4416"/>
                <a:chExt cx="950" cy="384"/>
              </a:xfrm>
            </p:grpSpPr>
            <p:sp>
              <p:nvSpPr>
                <p:cNvPr id="26664" name="Rectangle 115"/>
                <p:cNvSpPr>
                  <a:spLocks noChangeArrowheads="1"/>
                </p:cNvSpPr>
                <p:nvPr/>
              </p:nvSpPr>
              <p:spPr bwMode="auto">
                <a:xfrm>
                  <a:off x="1516" y="4416"/>
                  <a:ext cx="950" cy="384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665" name="Group 114"/>
                <p:cNvGrpSpPr>
                  <a:grpSpLocks/>
                </p:cNvGrpSpPr>
                <p:nvPr/>
              </p:nvGrpSpPr>
              <p:grpSpPr bwMode="auto">
                <a:xfrm>
                  <a:off x="1516" y="4416"/>
                  <a:ext cx="950" cy="384"/>
                  <a:chOff x="1516" y="4416"/>
                  <a:chExt cx="950" cy="384"/>
                </a:xfrm>
              </p:grpSpPr>
              <p:sp>
                <p:nvSpPr>
                  <p:cNvPr id="26666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559" y="4416"/>
                    <a:ext cx="864" cy="384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400" b="1">
                        <a:cs typeface="Times New Roman" pitchFamily="18" charset="0"/>
                      </a:rPr>
                      <a:t>4,596</a:t>
                    </a:r>
                    <a:endParaRPr lang="en-US" sz="1400"/>
                  </a:p>
                </p:txBody>
              </p:sp>
              <p:sp>
                <p:nvSpPr>
                  <p:cNvPr id="26667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1516" y="4416"/>
                    <a:ext cx="950" cy="38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6628" name="Rectangle 118"/>
            <p:cNvSpPr>
              <a:spLocks noChangeArrowheads="1"/>
            </p:cNvSpPr>
            <p:nvPr/>
          </p:nvSpPr>
          <p:spPr bwMode="auto">
            <a:xfrm>
              <a:off x="-3" y="-3"/>
              <a:ext cx="2472" cy="4806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Existing Supply Clusters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sz="2400" b="1" smtClean="0"/>
              <a:t>Bobonong Wellfield comprising four boreholes (BH8554; 8634; 8635 &amp; the old road's borehole 2BB) supplying Bobonong and its associated localities.</a:t>
            </a:r>
          </a:p>
          <a:p>
            <a:pPr algn="just"/>
            <a:r>
              <a:rPr lang="en-GB" sz="2400" b="1" smtClean="0"/>
              <a:t>Bobonong Wellfield comprising BH’s 8552 &amp; 8553 supplying Molalatau and its associated localities.</a:t>
            </a:r>
          </a:p>
          <a:p>
            <a:pPr algn="just"/>
            <a:r>
              <a:rPr lang="en-GB" sz="2400" b="1" smtClean="0"/>
              <a:t>Motlhabaneng (BH’s 9513; 9514 &amp; 9515) supplying Mathathane and </a:t>
            </a:r>
            <a:r>
              <a:rPr lang="en-US" sz="2400" b="1" smtClean="0"/>
              <a:t>Tsetsebjwe. With BH 8700 supplying </a:t>
            </a:r>
            <a:r>
              <a:rPr lang="en-GB" sz="2400" b="1" smtClean="0"/>
              <a:t>Motlhabaneng independently.</a:t>
            </a:r>
            <a:endParaRPr lang="en-US" sz="2400" b="1" smtClean="0"/>
          </a:p>
          <a:p>
            <a:pPr algn="just"/>
            <a:r>
              <a:rPr lang="en-GB" sz="2400" b="1" smtClean="0"/>
              <a:t>Gobojango (BH’s 3605; 4726; 5726; 7636 &amp; 8585) supplying Gobojango, Semolale &amp; Mabolwe.</a:t>
            </a:r>
            <a:endParaRPr lang="en-US" sz="2400" b="1" smtClean="0"/>
          </a:p>
          <a:p>
            <a:endParaRPr lang="en-US" sz="200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bh_waterpipe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382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Existing Supplies &amp; Shortfall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Bobonong Wellfield – Average Output 2771m3/day</a:t>
            </a:r>
          </a:p>
          <a:p>
            <a:pPr eaLnBrk="1" hangingPunct="1"/>
            <a:r>
              <a:rPr lang="en-US" b="1" smtClean="0"/>
              <a:t>Shortfall in Projected 2031 Demand 3883m3/day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31825"/>
            <a:ext cx="7543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8915400" cy="5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Concerns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b="1" smtClean="0"/>
              <a:t>Nearly all existing production boreholes are pumped for 24 hours daily*</a:t>
            </a:r>
          </a:p>
          <a:p>
            <a:r>
              <a:rPr lang="en-US" b="1" smtClean="0"/>
              <a:t>Telemetric system for Bobonong Wellfield does not &amp; never has worked</a:t>
            </a:r>
          </a:p>
          <a:p>
            <a:r>
              <a:rPr lang="en-US" b="1" smtClean="0"/>
              <a:t>Losses appear to be very high &gt;50% in some localities</a:t>
            </a:r>
          </a:p>
          <a:p>
            <a:r>
              <a:rPr lang="en-US" b="1" smtClean="0"/>
              <a:t>Recorded daily &amp; monthly pumping rates far exceed calculated water demand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/>
          <a:lstStyle/>
          <a:p>
            <a:r>
              <a:rPr lang="en-US" sz="3200" b="1" smtClean="0"/>
              <a:t>Impact of Over pumping</a:t>
            </a:r>
          </a:p>
        </p:txBody>
      </p:sp>
      <p:pic>
        <p:nvPicPr>
          <p:cNvPr id="33795" name="Picture 2" descr="\\Computer2\computer2\temp2\Transfer\Fred\Tony presentaionFeb2011\fig9_drawdow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7010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:\Water Surveys Botswana\Regional Projects\Bobonong\presentation\motlabaneng boreho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534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7772400" cy="1143000"/>
          </a:xfrm>
        </p:spPr>
        <p:txBody>
          <a:bodyPr/>
          <a:lstStyle/>
          <a:p>
            <a:r>
              <a:rPr lang="en-US" b="1" smtClean="0"/>
              <a:t>Remote Sensing Study</a:t>
            </a:r>
            <a:br>
              <a:rPr lang="en-US" b="1" smtClean="0"/>
            </a:br>
            <a:r>
              <a:rPr lang="en-US" b="1" smtClean="0"/>
              <a:t>T. Preston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Project Objectives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Locate and Drill </a:t>
            </a:r>
            <a:r>
              <a:rPr lang="en-US" b="1" dirty="0" smtClean="0"/>
              <a:t>41 </a:t>
            </a:r>
            <a:r>
              <a:rPr lang="en-US" b="1" dirty="0" smtClean="0"/>
              <a:t>Exploration/Production Boreholes to:	</a:t>
            </a:r>
          </a:p>
          <a:p>
            <a:pPr lvl="1" eaLnBrk="1" hangingPunct="1"/>
            <a:r>
              <a:rPr lang="en-US" b="1" dirty="0" smtClean="0"/>
              <a:t>Establish the presence and aquifer properties of the </a:t>
            </a:r>
            <a:r>
              <a:rPr lang="en-US" b="1" dirty="0" err="1" smtClean="0"/>
              <a:t>Tsheung</a:t>
            </a:r>
            <a:r>
              <a:rPr lang="en-US" b="1" dirty="0" smtClean="0"/>
              <a:t> Sandstone</a:t>
            </a:r>
          </a:p>
          <a:p>
            <a:pPr lvl="1" eaLnBrk="1" hangingPunct="1"/>
            <a:r>
              <a:rPr lang="en-US" b="1" dirty="0" smtClean="0"/>
              <a:t>Alleviate water supply problems in villages in and around the Project Area</a:t>
            </a:r>
          </a:p>
          <a:p>
            <a:pPr lvl="1" eaLnBrk="1" hangingPunct="1"/>
            <a:r>
              <a:rPr lang="en-US" b="1" dirty="0" smtClean="0"/>
              <a:t>Meet 2031 projected water demand of 6654m3/day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uli bas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305800" cy="588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Computer2\computer2\temp2\Transfer\Fred\Tony presentaionFeb2011\fig43_ndvi 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001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Computer2\computer2\temp2\Transfer\Fred\Tony presentaionFeb2011\green veg fig 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63" y="890588"/>
            <a:ext cx="7762875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:\Water Surveys Botswana\Regional Projects\Bobonong\from frank\latest\basalt_3d_view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229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Comp7\c\Bobonong\TOTAL FIGUR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98513"/>
            <a:ext cx="8266113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052"/>
          <p:cNvSpPr>
            <a:spLocks noChangeArrowheads="1"/>
          </p:cNvSpPr>
          <p:nvPr/>
        </p:nvSpPr>
        <p:spPr bwMode="auto">
          <a:xfrm>
            <a:off x="1700213" y="1833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987" name="Picture 2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7848600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2053"/>
          <p:cNvSpPr txBox="1">
            <a:spLocks noChangeArrowheads="1"/>
          </p:cNvSpPr>
          <p:nvPr/>
        </p:nvSpPr>
        <p:spPr bwMode="auto">
          <a:xfrm>
            <a:off x="457200" y="7620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cs typeface="Times New Roman" pitchFamily="18" charset="0"/>
              </a:rPr>
              <a:t>Modelled Aeromagnetic Profile 2 from Molalatau through Bobonong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2543175" y="1900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3011" name="Picture 2" descr="lava flow conta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30250"/>
            <a:ext cx="6934200" cy="52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Comp7\c\Bobonong\SUN FIGURE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98513"/>
            <a:ext cx="8266113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Computer2\computer2\temp2\Transfer\Fred\Tony presentaionFeb2011\extracted profiles fig 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47750"/>
            <a:ext cx="8228013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temp2\Transfer\Fred\Tony presentaionFeb2011\fig40_lineamnent 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3058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omputer2\computer2\temp2\Transfer\Fred\Tony presentaionFeb2011\fig1_location 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38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ites_aerom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8229600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Comp7\c\Bobonong\BOUGER FIGURE 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98513"/>
            <a:ext cx="8266113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1981200" y="2581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9155" name="Picture 2" descr="Grav_prof1"/>
          <p:cNvPicPr>
            <a:picLocks noChangeAspect="1" noChangeArrowheads="1"/>
          </p:cNvPicPr>
          <p:nvPr/>
        </p:nvPicPr>
        <p:blipFill>
          <a:blip r:embed="rId2" cstate="print"/>
          <a:srcRect t="18353" b="20273"/>
          <a:stretch>
            <a:fillRect/>
          </a:stretch>
        </p:blipFill>
        <p:spPr bwMode="auto">
          <a:xfrm>
            <a:off x="762000" y="2182813"/>
            <a:ext cx="8001000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219200" y="762000"/>
            <a:ext cx="662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Modelled Gravity Profile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Comp7\c\Bobonong\RADIOMETRIC FIGURE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98513"/>
            <a:ext cx="8266113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Comp7\c\Bobonong\TERNARY FIGURE 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98513"/>
            <a:ext cx="8266113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2209800"/>
            <a:ext cx="7772400" cy="1600200"/>
          </a:xfrm>
        </p:spPr>
        <p:txBody>
          <a:bodyPr/>
          <a:lstStyle/>
          <a:p>
            <a:r>
              <a:rPr lang="en-US" b="1" smtClean="0"/>
              <a:t>Geology Study</a:t>
            </a:r>
            <a:br>
              <a:rPr lang="en-US" b="1" smtClean="0"/>
            </a:br>
            <a:r>
              <a:rPr lang="en-US" b="1" smtClean="0"/>
              <a:t>T. Preston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Structural Geology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2" name="Picture 4" descr="C:\Adolf\email folder\Geology 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772400" cy="5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2452688" y="1738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4275" name="Picture 2" descr="smi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28613"/>
            <a:ext cx="7543800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Computer2\computer2\temp2\Transfer\Fred\Tony presentaionFeb2011\fig20_regional structural 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8153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\\Computer2\computer2\temp2\Transfer\Fred\Tony presentaionFeb2011\fig 17 cross s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Supply Villages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Bobonong</a:t>
            </a:r>
          </a:p>
          <a:p>
            <a:r>
              <a:rPr lang="en-US" b="1" smtClean="0"/>
              <a:t>Damochojena</a:t>
            </a:r>
          </a:p>
          <a:p>
            <a:r>
              <a:rPr lang="en-US" smtClean="0"/>
              <a:t>Gobojango</a:t>
            </a:r>
          </a:p>
          <a:p>
            <a:r>
              <a:rPr lang="en-US" smtClean="0"/>
              <a:t>Lentswelemoriti</a:t>
            </a:r>
          </a:p>
          <a:p>
            <a:r>
              <a:rPr lang="en-US" smtClean="0"/>
              <a:t>Molalatau</a:t>
            </a:r>
          </a:p>
          <a:p>
            <a:r>
              <a:rPr lang="en-US" smtClean="0"/>
              <a:t>Moletemane</a:t>
            </a:r>
          </a:p>
          <a:p>
            <a:r>
              <a:rPr lang="en-US" smtClean="0"/>
              <a:t>Motlhabaneng</a:t>
            </a:r>
          </a:p>
          <a:p>
            <a:endParaRPr lang="en-US" smtClean="0"/>
          </a:p>
        </p:txBody>
      </p:sp>
      <p:sp>
        <p:nvSpPr>
          <p:cNvPr id="1126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Mabolwe</a:t>
            </a:r>
          </a:p>
          <a:p>
            <a:r>
              <a:rPr lang="en-US" smtClean="0"/>
              <a:t>Mathathane</a:t>
            </a:r>
          </a:p>
          <a:p>
            <a:r>
              <a:rPr lang="en-US" b="1" smtClean="0"/>
              <a:t>Robelela</a:t>
            </a:r>
            <a:endParaRPr lang="en-US" smtClean="0"/>
          </a:p>
          <a:p>
            <a:r>
              <a:rPr lang="en-US" b="1" smtClean="0"/>
              <a:t>Sefhophe</a:t>
            </a:r>
            <a:endParaRPr lang="en-US" smtClean="0"/>
          </a:p>
          <a:p>
            <a:r>
              <a:rPr lang="en-US" smtClean="0"/>
              <a:t>Semolale</a:t>
            </a:r>
          </a:p>
          <a:p>
            <a:r>
              <a:rPr lang="en-US" b="1" smtClean="0"/>
              <a:t>Tobane</a:t>
            </a:r>
            <a:endParaRPr lang="en-US" smtClean="0"/>
          </a:p>
          <a:p>
            <a:r>
              <a:rPr lang="en-US" smtClean="0"/>
              <a:t>Tsetsejwe</a:t>
            </a:r>
          </a:p>
          <a:p>
            <a:r>
              <a:rPr lang="en-US" b="1" smtClean="0"/>
              <a:t>Tshokwe</a:t>
            </a:r>
            <a:endParaRPr lang="en-US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Computer2\computer2\temp2\Transfer\Fred\Tony presentaionFeb2011\figure 18 cross section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638"/>
            <a:ext cx="8229600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My Documents\Bobonong\Project Boreholes\west e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576263"/>
            <a:ext cx="8513763" cy="5705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8371" name="Picture 3" descr="radiometric total count_lava f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4582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334000" y="15240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Upper Lava Flow Unit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029200" y="2590800"/>
            <a:ext cx="306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Middle Lava Flow Unit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0" y="21336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Lower Lava Unit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219200" y="609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Madikama Beds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2743200" y="11430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286000" y="1219200"/>
            <a:ext cx="76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028" descr="\\Comp 9\c\Temp2\Transfer\John\Bobonong\geology_lava f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4582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1029"/>
          <p:cNvSpPr txBox="1">
            <a:spLocks noChangeArrowheads="1"/>
          </p:cNvSpPr>
          <p:nvPr/>
        </p:nvSpPr>
        <p:spPr bwMode="auto">
          <a:xfrm>
            <a:off x="5791200" y="1828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Upper Lava Unit</a:t>
            </a:r>
          </a:p>
        </p:txBody>
      </p:sp>
      <p:sp>
        <p:nvSpPr>
          <p:cNvPr id="59396" name="Text Box 1030"/>
          <p:cNvSpPr txBox="1">
            <a:spLocks noChangeArrowheads="1"/>
          </p:cNvSpPr>
          <p:nvPr/>
        </p:nvSpPr>
        <p:spPr bwMode="auto">
          <a:xfrm>
            <a:off x="5638800" y="28956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Middle Lava Unit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22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848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8229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026" descr="\\Comp 9\c\Temp2\Transfer\John\Bobonong\new geolo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615363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My Documents\Bobonong\geolog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62965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685800" y="2209800"/>
            <a:ext cx="7772400" cy="1524000"/>
          </a:xfrm>
        </p:spPr>
        <p:txBody>
          <a:bodyPr/>
          <a:lstStyle/>
          <a:p>
            <a:r>
              <a:rPr lang="en-US" b="1" smtClean="0"/>
              <a:t>Borehole Siting Surveys</a:t>
            </a:r>
            <a:br>
              <a:rPr lang="en-US" b="1" smtClean="0"/>
            </a:br>
            <a:r>
              <a:rPr lang="en-US" b="1" smtClean="0"/>
              <a:t>T. Preston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Long Term Supply Concept</a:t>
            </a:r>
            <a:br>
              <a:rPr lang="en-US" b="1" smtClean="0"/>
            </a:br>
            <a:r>
              <a:rPr lang="en-US" b="1" smtClean="0"/>
              <a:t>Conjunctive Use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endParaRPr lang="en-US" smtClean="0"/>
          </a:p>
          <a:p>
            <a:pPr algn="just"/>
            <a:r>
              <a:rPr lang="en-US" b="1" smtClean="0"/>
              <a:t>To develop wellfields to be used as standby supplies in times of drought i.e. when water levels are low in Thuni Dam which is currently under construction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\\Computer2\computer2\temp2\Transfer\Fred\Tony presentaionFeb2011\fig43_target area lo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610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26" descr="\\Comp7\c\Bobonong\SELECTED TARGET 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98513"/>
            <a:ext cx="8266113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Computer2\computer2\temp2\Transfer\Fred\Tony presentaionFeb2011\fig 51 - soun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225" y="1138238"/>
            <a:ext cx="6811963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Computer2\computer2\temp2\Transfer\Fred\Tony presentaionFeb2011\fig 53 - geolectric cross 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914400"/>
            <a:ext cx="8248650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r>
              <a:rPr lang="en-US" sz="4000" b="1" smtClean="0"/>
              <a:t>Other Siting Methods Employed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r>
              <a:rPr lang="en-US" sz="2400" b="1" smtClean="0"/>
              <a:t>Gym-Sys modelling – not successful as variations in magnetic susceptibility too great</a:t>
            </a:r>
          </a:p>
          <a:p>
            <a:r>
              <a:rPr lang="en-US" sz="2400" b="1" smtClean="0"/>
              <a:t>HLEM Profiling – appropriate only on southern edge of basin where basalt was thin elsewhere in thick basalt areas could locate fractures within top basalt layer only</a:t>
            </a:r>
          </a:p>
          <a:p>
            <a:r>
              <a:rPr lang="en-US" sz="2400" b="1" smtClean="0"/>
              <a:t>Ground Magnetics – suitable for locating dykes as with Gym-Sys low/high magnetic susceptibility layering of basalt proved problematic</a:t>
            </a:r>
          </a:p>
          <a:p>
            <a:r>
              <a:rPr lang="en-US" sz="2400" b="1" smtClean="0"/>
              <a:t>Gravity – showed general direction of thickening of basalt</a:t>
            </a:r>
          </a:p>
          <a:p>
            <a:r>
              <a:rPr lang="en-US" sz="2400" b="1" smtClean="0"/>
              <a:t>All methods failed to identify sandstone beneath thick basalt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685800" y="2209800"/>
            <a:ext cx="7772400" cy="1524000"/>
          </a:xfrm>
        </p:spPr>
        <p:txBody>
          <a:bodyPr/>
          <a:lstStyle/>
          <a:p>
            <a:r>
              <a:rPr lang="en-US" b="1" smtClean="0"/>
              <a:t>Drilling &amp; Testing</a:t>
            </a:r>
            <a:br>
              <a:rPr lang="en-US" b="1" smtClean="0"/>
            </a:br>
            <a:r>
              <a:rPr lang="en-US" b="1" smtClean="0"/>
              <a:t>J. Hiley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707" name="Picture 2" descr="\\Computer2\computer2\temp2\Transfer\Fred\Tony presentaionFeb2011\fig19_location of coreholes and phase 1 exploration boreho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305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mtClean="0"/>
              <a:t>Back pressure surge during drilling</a:t>
            </a:r>
            <a:endParaRPr lang="en-US" sz="3200" smtClean="0"/>
          </a:p>
        </p:txBody>
      </p:sp>
      <p:pic>
        <p:nvPicPr>
          <p:cNvPr id="73731" name="Picture 2" descr="P1010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57400"/>
            <a:ext cx="6324600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5715000" y="609600"/>
            <a:ext cx="2743200" cy="4343400"/>
          </a:xfrm>
        </p:spPr>
        <p:txBody>
          <a:bodyPr/>
          <a:lstStyle/>
          <a:p>
            <a:r>
              <a:rPr lang="en-GB" b="1" smtClean="0"/>
              <a:t>Lack of pressure  during drilling</a:t>
            </a:r>
            <a:endParaRPr lang="en-US" smtClean="0"/>
          </a:p>
        </p:txBody>
      </p:sp>
      <p:sp>
        <p:nvSpPr>
          <p:cNvPr id="74755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pic>
        <p:nvPicPr>
          <p:cNvPr id="74756" name="Picture 2" descr="P101003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7750" y="838200"/>
            <a:ext cx="3943350" cy="5257800"/>
          </a:xfr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Two Compressors linked in series with Hurricane Booster</a:t>
            </a:r>
          </a:p>
        </p:txBody>
      </p:sp>
      <p:pic>
        <p:nvPicPr>
          <p:cNvPr id="75779" name="Picture 2" descr="P1010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70866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2362200"/>
            <a:ext cx="7772400" cy="1828800"/>
          </a:xfrm>
        </p:spPr>
        <p:txBody>
          <a:bodyPr/>
          <a:lstStyle/>
          <a:p>
            <a:r>
              <a:rPr lang="en-US" b="1" smtClean="0"/>
              <a:t>Physiography</a:t>
            </a:r>
            <a:br>
              <a:rPr lang="en-US" b="1" smtClean="0"/>
            </a:br>
            <a:r>
              <a:rPr lang="en-US" b="1" smtClean="0"/>
              <a:t>T. Preston</a:t>
            </a:r>
            <a:endParaRPr lang="en-US" smtClean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6804" name="Picture 4" descr="CRT yiel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-304800"/>
            <a:ext cx="9829800" cy="736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ig2_phase 2 borehol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725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Production Borehole Design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3200400"/>
          </a:xfrm>
        </p:spPr>
        <p:txBody>
          <a:bodyPr/>
          <a:lstStyle/>
          <a:p>
            <a:r>
              <a:rPr lang="en-US" smtClean="0"/>
              <a:t>All boreholes lined with Hagulit 8” diameter casing &amp; screen.</a:t>
            </a:r>
          </a:p>
          <a:p>
            <a:r>
              <a:rPr lang="en-US" smtClean="0"/>
              <a:t>Full thickness of sandstone screened.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2257425" y="2000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9875" name="Chart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2000250" y="2028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0899" name="Chart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385888" y="1676400"/>
          <a:ext cx="3841750" cy="4343400"/>
        </p:xfrm>
        <a:graphic>
          <a:graphicData uri="http://schemas.openxmlformats.org/presentationml/2006/ole">
            <p:oleObj spid="_x0000_s156674" name="Worksheet" r:id="rId3" imgW="1457621" imgH="1648262" progId="Excel.Sheet.8">
              <p:embed/>
            </p:oleObj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239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TDS of Exploration and Production Boreholes</a:t>
            </a:r>
          </a:p>
          <a:p>
            <a:pPr algn="ctr">
              <a:spcBef>
                <a:spcPct val="50000"/>
              </a:spcBef>
            </a:pPr>
            <a:r>
              <a:rPr lang="en-US"/>
              <a:t>(excluding shallow monitoring boreholes)</a:t>
            </a:r>
          </a:p>
        </p:txBody>
      </p:sp>
      <p:sp>
        <p:nvSpPr>
          <p:cNvPr id="2054" name="Freeform 6"/>
          <p:cNvSpPr>
            <a:spLocks/>
          </p:cNvSpPr>
          <p:nvPr/>
        </p:nvSpPr>
        <p:spPr bwMode="auto">
          <a:xfrm>
            <a:off x="5486400" y="4800600"/>
            <a:ext cx="152400" cy="10668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44" y="104"/>
              </a:cxn>
              <a:cxn ang="0">
                <a:pos x="288" y="632"/>
              </a:cxn>
              <a:cxn ang="0">
                <a:pos x="192" y="920"/>
              </a:cxn>
              <a:cxn ang="0">
                <a:pos x="288" y="1016"/>
              </a:cxn>
              <a:cxn ang="0">
                <a:pos x="192" y="1112"/>
              </a:cxn>
              <a:cxn ang="0">
                <a:pos x="288" y="1736"/>
              </a:cxn>
              <a:cxn ang="0">
                <a:pos x="96" y="1928"/>
              </a:cxn>
            </a:cxnLst>
            <a:rect l="0" t="0" r="r" b="b"/>
            <a:pathLst>
              <a:path w="304" h="1928">
                <a:moveTo>
                  <a:pt x="0" y="8"/>
                </a:moveTo>
                <a:cubicBezTo>
                  <a:pt x="48" y="4"/>
                  <a:pt x="96" y="0"/>
                  <a:pt x="144" y="104"/>
                </a:cubicBezTo>
                <a:cubicBezTo>
                  <a:pt x="192" y="208"/>
                  <a:pt x="280" y="496"/>
                  <a:pt x="288" y="632"/>
                </a:cubicBezTo>
                <a:cubicBezTo>
                  <a:pt x="296" y="768"/>
                  <a:pt x="192" y="856"/>
                  <a:pt x="192" y="920"/>
                </a:cubicBezTo>
                <a:cubicBezTo>
                  <a:pt x="192" y="984"/>
                  <a:pt x="288" y="984"/>
                  <a:pt x="288" y="1016"/>
                </a:cubicBezTo>
                <a:cubicBezTo>
                  <a:pt x="288" y="1048"/>
                  <a:pt x="192" y="992"/>
                  <a:pt x="192" y="1112"/>
                </a:cubicBezTo>
                <a:cubicBezTo>
                  <a:pt x="192" y="1232"/>
                  <a:pt x="304" y="1600"/>
                  <a:pt x="288" y="1736"/>
                </a:cubicBezTo>
                <a:cubicBezTo>
                  <a:pt x="272" y="1872"/>
                  <a:pt x="184" y="1900"/>
                  <a:pt x="96" y="19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867400" y="4800600"/>
            <a:ext cx="2286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Deeper Exploration Boreholes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84582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838200" y="3810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Typical Step Test Pumping Drawdown Curve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87463"/>
            <a:ext cx="83820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Line 3"/>
          <p:cNvSpPr>
            <a:spLocks noChangeShapeType="1"/>
          </p:cNvSpPr>
          <p:nvPr/>
        </p:nvSpPr>
        <p:spPr bwMode="auto">
          <a:xfrm>
            <a:off x="1143000" y="33528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219200" y="2819400"/>
            <a:ext cx="3124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Depth to Top of Basalt</a:t>
            </a:r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1143000" y="2286000"/>
            <a:ext cx="419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1066800" y="1828800"/>
            <a:ext cx="6172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1st Main Water Strike Recorded during Drilling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838200" y="4572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Pump Intake 150 mbgl – Static Water Level – 25 mbgl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5800" y="1219200"/>
          <a:ext cx="8081963" cy="4616450"/>
        </p:xfrm>
        <a:graphic>
          <a:graphicData uri="http://schemas.openxmlformats.org/presentationml/2006/ole">
            <p:oleObj spid="_x0000_s1026" name="Chart" r:id="rId3" imgW="3972244" imgH="1962492" progId="Excel.Chart.8">
              <p:embed/>
            </p:oleObj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219200" y="3048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Final Recommended Yields from Phase II Drilling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85800" y="1905000"/>
            <a:ext cx="7772400" cy="1676400"/>
          </a:xfrm>
        </p:spPr>
        <p:txBody>
          <a:bodyPr/>
          <a:lstStyle/>
          <a:p>
            <a:r>
              <a:rPr lang="en-US" b="1" smtClean="0"/>
              <a:t>Hydrogeology</a:t>
            </a:r>
            <a:br>
              <a:rPr lang="en-US" b="1" smtClean="0"/>
            </a:br>
            <a:r>
              <a:rPr lang="en-US" b="1" smtClean="0"/>
              <a:t>J. Hiley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omputer2\computer2\temp2\Transfer\Fred\Tony presentaionFeb2011\fig4_rainfall distribu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8077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Computer2\computer2\temp2\Transfer\Fred\Tony presentaionFeb2011\fig63_piezometric surf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8382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Base of the Basalt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mtClean="0"/>
          </a:p>
        </p:txBody>
      </p:sp>
      <p:pic>
        <p:nvPicPr>
          <p:cNvPr id="87044" name="Picture 5" descr="Base of basa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2057400"/>
            <a:ext cx="1039177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Base of the Basalt + Lineaments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mtClean="0"/>
          </a:p>
        </p:txBody>
      </p:sp>
      <p:pic>
        <p:nvPicPr>
          <p:cNvPr id="88068" name="Picture 5" descr="Base of basalt with lineam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2057400"/>
            <a:ext cx="90201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Unit Thickness </a:t>
            </a:r>
            <a:r>
              <a:rPr lang="en-US" b="1" dirty="0" smtClean="0"/>
              <a:t>– </a:t>
            </a:r>
            <a:br>
              <a:rPr lang="en-US" b="1" dirty="0" smtClean="0"/>
            </a:br>
            <a:r>
              <a:rPr lang="en-US" b="1" dirty="0" smtClean="0"/>
              <a:t>BH10617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7772400" cy="4114800"/>
          </a:xfrm>
        </p:spPr>
        <p:txBody>
          <a:bodyPr/>
          <a:lstStyle/>
          <a:p>
            <a:r>
              <a:rPr lang="en-US" b="1" dirty="0" smtClean="0"/>
              <a:t>Exploration Borehole at </a:t>
            </a:r>
            <a:r>
              <a:rPr lang="en-US" b="1" dirty="0" err="1" smtClean="0"/>
              <a:t>Motlhabaneng</a:t>
            </a:r>
            <a:endParaRPr lang="en-US" b="1" dirty="0" smtClean="0"/>
          </a:p>
          <a:p>
            <a:r>
              <a:rPr lang="en-US" b="1" dirty="0" smtClean="0"/>
              <a:t>Fully Penetrated to Basement - </a:t>
            </a:r>
            <a:r>
              <a:rPr lang="en-US" b="1" dirty="0" smtClean="0"/>
              <a:t>478 </a:t>
            </a:r>
            <a:r>
              <a:rPr lang="en-US" b="1" dirty="0" err="1" smtClean="0"/>
              <a:t>mbgl</a:t>
            </a:r>
            <a:endParaRPr lang="en-US" b="1" dirty="0" smtClean="0"/>
          </a:p>
          <a:p>
            <a:r>
              <a:rPr lang="en-US" b="1" dirty="0" smtClean="0"/>
              <a:t>Basalt Thickness – 148 m</a:t>
            </a:r>
          </a:p>
          <a:p>
            <a:r>
              <a:rPr lang="en-US" b="1" dirty="0" err="1" smtClean="0"/>
              <a:t>Tsheung</a:t>
            </a:r>
            <a:r>
              <a:rPr lang="en-US" b="1" dirty="0" smtClean="0"/>
              <a:t> </a:t>
            </a:r>
            <a:r>
              <a:rPr lang="en-US" b="1" dirty="0" smtClean="0"/>
              <a:t>Thickness – 74 </a:t>
            </a:r>
            <a:r>
              <a:rPr lang="en-US" b="1" dirty="0" smtClean="0"/>
              <a:t>m</a:t>
            </a:r>
          </a:p>
          <a:p>
            <a:r>
              <a:rPr lang="en-US" b="1" dirty="0" smtClean="0"/>
              <a:t>Thune/</a:t>
            </a:r>
            <a:r>
              <a:rPr lang="en-US" b="1" dirty="0" err="1" smtClean="0"/>
              <a:t>Korebo</a:t>
            </a:r>
            <a:r>
              <a:rPr lang="en-US" b="1" dirty="0" smtClean="0"/>
              <a:t> Thickness – 190 m</a:t>
            </a:r>
          </a:p>
          <a:p>
            <a:r>
              <a:rPr lang="en-US" b="1" dirty="0" err="1" smtClean="0"/>
              <a:t>Seswe</a:t>
            </a:r>
            <a:r>
              <a:rPr lang="en-US" b="1" dirty="0" smtClean="0"/>
              <a:t> Thickness - 66 m</a:t>
            </a:r>
            <a:endParaRPr lang="en-US" b="1" dirty="0" smtClean="0"/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 descr="C:\My Documents\Bobonong\Project Boreholes\10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0663" y="-1371600"/>
            <a:ext cx="6288087" cy="941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Groundwater Contours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mtClean="0"/>
          </a:p>
        </p:txBody>
      </p:sp>
      <p:pic>
        <p:nvPicPr>
          <p:cNvPr id="91140" name="Picture 5" descr="GL levels Sept 2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1752600"/>
            <a:ext cx="10544175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onceptual model for bob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297738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Shashe River Alluvial Aquifer</a:t>
            </a:r>
            <a:endParaRPr lang="en-US" smtClean="0"/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Two monitoring boreholes were constructed within Shashe River floodplain</a:t>
            </a:r>
          </a:p>
          <a:p>
            <a:r>
              <a:rPr lang="en-US" smtClean="0"/>
              <a:t>Objective – to monitor water levels before &amp; after construction of upstream Dikgatlhong Dam.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8077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Drilling Results </a:t>
            </a:r>
            <a:br>
              <a:rPr lang="en-US" b="1" smtClean="0"/>
            </a:br>
            <a:r>
              <a:rPr lang="en-US" b="1" smtClean="0"/>
              <a:t>BH’s 10635 &amp; 10638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Water levels 4mbgl</a:t>
            </a:r>
          </a:p>
          <a:p>
            <a:r>
              <a:rPr lang="en-US" b="1" smtClean="0"/>
              <a:t>Saturated alluvial sand thickness 12 &amp; 23m</a:t>
            </a:r>
          </a:p>
          <a:p>
            <a:r>
              <a:rPr lang="en-US" b="1" smtClean="0"/>
              <a:t>Both boreholes terminated in basalt</a:t>
            </a:r>
          </a:p>
          <a:p>
            <a:r>
              <a:rPr lang="en-US" b="1" smtClean="0"/>
              <a:t>Boreholes lined with 165mm diameter Johnson stainless steel screen</a:t>
            </a:r>
          </a:p>
          <a:p>
            <a:r>
              <a:rPr lang="en-US" b="1" smtClean="0"/>
              <a:t>Borehole yields 100m3 and 44m3/hr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64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Shashe River Alluvium</a:t>
            </a:r>
          </a:p>
        </p:txBody>
      </p:sp>
      <p:pic>
        <p:nvPicPr>
          <p:cNvPr id="96259" name="Picture 2" descr="\\Computer2\computer2\temp2\Transfer\Fred\Tony presentaionFeb2011\fig62_shashe river floodpl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458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1495425"/>
            <a:ext cx="7815262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990600" y="5334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Shashe River Alluvial Borehole CRT Drawdown Curves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sz="3600" b="1" smtClean="0"/>
              <a:t>Simplistic Resource Estimate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r>
              <a:rPr lang="en-US" sz="2800" b="1" smtClean="0"/>
              <a:t>Floodplain area under study equates roughly to 40km2</a:t>
            </a:r>
          </a:p>
          <a:p>
            <a:r>
              <a:rPr lang="en-US" sz="2800" b="1" smtClean="0"/>
              <a:t>Using a minimum saturated aquifer thickness of 12m</a:t>
            </a:r>
          </a:p>
          <a:p>
            <a:r>
              <a:rPr lang="en-US" sz="2800" b="1" smtClean="0"/>
              <a:t>Equates to a saturated resource of 480Mm3</a:t>
            </a:r>
          </a:p>
          <a:p>
            <a:r>
              <a:rPr lang="en-US" sz="2800" b="1" smtClean="0"/>
              <a:t>Using a conservative 10% storage value some 48Mm3/annum of groundwater is available</a:t>
            </a:r>
          </a:p>
          <a:p>
            <a:r>
              <a:rPr lang="en-US" sz="2800" b="1" smtClean="0"/>
              <a:t>The resource is fully recharged annually following first flood event.</a:t>
            </a:r>
          </a:p>
          <a:p>
            <a:r>
              <a:rPr lang="en-US" sz="2800" b="1" smtClean="0"/>
              <a:t>Only user downstream Messina Mine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524000"/>
          </a:xfrm>
        </p:spPr>
        <p:txBody>
          <a:bodyPr/>
          <a:lstStyle/>
          <a:p>
            <a:r>
              <a:rPr lang="en-US" b="1" smtClean="0"/>
              <a:t>Monitoring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S:\Water Surveys Botswana\Regional Projects\Bobonong\presentation\monitoring boreho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458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47838" y="347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" y="347663"/>
          <a:ext cx="8153400" cy="6097587"/>
        </p:xfrm>
        <a:graphic>
          <a:graphicData uri="http://schemas.openxmlformats.org/presentationml/2006/ole">
            <p:oleObj spid="_x0000_s2050" r:id="rId3" imgW="5648325" imgH="6162675" progId="Excel.Chart.8">
              <p:embed/>
            </p:oleObj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Pathlines: 500m</a:t>
            </a:r>
            <a:r>
              <a:rPr lang="en-US" baseline="30000" smtClean="0"/>
              <a:t>3</a:t>
            </a:r>
            <a:r>
              <a:rPr lang="en-US" smtClean="0"/>
              <a:t>/d scenario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01380" name="Picture 4" descr="flow lines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5532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Hydrochemical Monitoring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Needed to monitor possible inflow of poor quality groundwater from north </a:t>
            </a:r>
          </a:p>
          <a:p>
            <a:r>
              <a:rPr lang="en-US" b="1" smtClean="0"/>
              <a:t>Identified boreholes 10498; 10500 &amp; 10639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1447800"/>
          </a:xfrm>
        </p:spPr>
        <p:txBody>
          <a:bodyPr/>
          <a:lstStyle/>
          <a:p>
            <a:r>
              <a:rPr lang="en-US" b="1" smtClean="0"/>
              <a:t>Artificial Recharge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:\Water Surveys Botswana\Regional Projects\Bobonong\presentation\thuni dam monitoring boreho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077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1640</Words>
  <Application>Microsoft Office PowerPoint</Application>
  <PresentationFormat>On-screen Show (4:3)</PresentationFormat>
  <Paragraphs>364</Paragraphs>
  <Slides>138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138</vt:i4>
      </vt:variant>
    </vt:vector>
  </HeadingPairs>
  <TitlesOfParts>
    <vt:vector size="145" baseType="lpstr">
      <vt:lpstr>Times New Roman</vt:lpstr>
      <vt:lpstr>Arial</vt:lpstr>
      <vt:lpstr>Calibri</vt:lpstr>
      <vt:lpstr>Default Design</vt:lpstr>
      <vt:lpstr>Microsoft Excel Chart</vt:lpstr>
      <vt:lpstr>Microsoft Office Excel Chart</vt:lpstr>
      <vt:lpstr>Microsoft Excel Worksheet</vt:lpstr>
      <vt:lpstr>Slide 1</vt:lpstr>
      <vt:lpstr>Introduction T. Preston</vt:lpstr>
      <vt:lpstr>Project Objectives</vt:lpstr>
      <vt:lpstr>Slide 4</vt:lpstr>
      <vt:lpstr>Supply Villages</vt:lpstr>
      <vt:lpstr>Long Term Supply Concept Conjunctive Use</vt:lpstr>
      <vt:lpstr>Physiography T. Preston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Water Demand &amp; Supplies T. Preston</vt:lpstr>
      <vt:lpstr>Slide 20</vt:lpstr>
      <vt:lpstr>Existing Supply Clusters</vt:lpstr>
      <vt:lpstr>Slide 22</vt:lpstr>
      <vt:lpstr>Existing Supplies &amp; Shortfall</vt:lpstr>
      <vt:lpstr>Slide 24</vt:lpstr>
      <vt:lpstr>Slide 25</vt:lpstr>
      <vt:lpstr>Concerns</vt:lpstr>
      <vt:lpstr>Impact of Over pumping</vt:lpstr>
      <vt:lpstr>Slide 28</vt:lpstr>
      <vt:lpstr>Remote Sensing Study T. Preston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Geology Study T. Preston</vt:lpstr>
      <vt:lpstr>Structural Geology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Borehole Siting Surveys T. Preston</vt:lpstr>
      <vt:lpstr>Slide 60</vt:lpstr>
      <vt:lpstr>Slide 61</vt:lpstr>
      <vt:lpstr>Slide 62</vt:lpstr>
      <vt:lpstr>Slide 63</vt:lpstr>
      <vt:lpstr>Other Siting Methods Employed</vt:lpstr>
      <vt:lpstr>Drilling &amp; Testing J. Hiley</vt:lpstr>
      <vt:lpstr>Slide 66</vt:lpstr>
      <vt:lpstr>Back pressure surge during drilling</vt:lpstr>
      <vt:lpstr>Lack of pressure  during drilling</vt:lpstr>
      <vt:lpstr>Two Compressors linked in series with Hurricane Booster</vt:lpstr>
      <vt:lpstr>Slide 70</vt:lpstr>
      <vt:lpstr>Slide 71</vt:lpstr>
      <vt:lpstr>Production Borehole Design</vt:lpstr>
      <vt:lpstr>Slide 73</vt:lpstr>
      <vt:lpstr>Slide 74</vt:lpstr>
      <vt:lpstr>Slide 75</vt:lpstr>
      <vt:lpstr>Slide 76</vt:lpstr>
      <vt:lpstr>Slide 77</vt:lpstr>
      <vt:lpstr>Slide 78</vt:lpstr>
      <vt:lpstr>Hydrogeology J. Hiley</vt:lpstr>
      <vt:lpstr>Slide 80</vt:lpstr>
      <vt:lpstr>Base of the Basalt</vt:lpstr>
      <vt:lpstr>Base of the Basalt + Lineaments</vt:lpstr>
      <vt:lpstr>Unit Thickness –  BH10617</vt:lpstr>
      <vt:lpstr>Slide 84</vt:lpstr>
      <vt:lpstr>Groundwater Contours</vt:lpstr>
      <vt:lpstr>Slide 86</vt:lpstr>
      <vt:lpstr>Shashe River Alluvial Aquifer</vt:lpstr>
      <vt:lpstr>Slide 88</vt:lpstr>
      <vt:lpstr>Drilling Results  BH’s 10635 &amp; 10638</vt:lpstr>
      <vt:lpstr>Shashe River Alluvium</vt:lpstr>
      <vt:lpstr>Slide 91</vt:lpstr>
      <vt:lpstr>Simplistic Resource Estimate</vt:lpstr>
      <vt:lpstr>Monitoring </vt:lpstr>
      <vt:lpstr>Slide 94</vt:lpstr>
      <vt:lpstr>Slide 95</vt:lpstr>
      <vt:lpstr>Pathlines: 500m3/d scenario</vt:lpstr>
      <vt:lpstr>Hydrochemical Monitoring</vt:lpstr>
      <vt:lpstr>Artificial Recharge</vt:lpstr>
      <vt:lpstr>Slide 99</vt:lpstr>
      <vt:lpstr>Hydrochemistry Dr. C. Smith</vt:lpstr>
      <vt:lpstr>Durov Plot of all data</vt:lpstr>
      <vt:lpstr>Major Ion PCA analysis</vt:lpstr>
      <vt:lpstr>Major Ion PCA analysis 10513 and 10512 removed</vt:lpstr>
      <vt:lpstr>Major Ion PCA analysis Score &gt;0.1</vt:lpstr>
      <vt:lpstr>Hydrochemical cross-sections</vt:lpstr>
      <vt:lpstr>South – North cross-section</vt:lpstr>
      <vt:lpstr>West to East cross-section</vt:lpstr>
      <vt:lpstr>Magnesium (meq/l)</vt:lpstr>
      <vt:lpstr>Sodium (meq/l)</vt:lpstr>
      <vt:lpstr>TDS (‘mg/l’)</vt:lpstr>
      <vt:lpstr>Occurrence of groundwater types</vt:lpstr>
      <vt:lpstr>Slide 112</vt:lpstr>
      <vt:lpstr>Groundwater Model Dr. C. Smith</vt:lpstr>
      <vt:lpstr>Modelling Objectives</vt:lpstr>
      <vt:lpstr>Outline Geology</vt:lpstr>
      <vt:lpstr>North to South Cross-Section</vt:lpstr>
      <vt:lpstr>Conceptual Model</vt:lpstr>
      <vt:lpstr>Modelled recharge/discharge areas</vt:lpstr>
      <vt:lpstr>Modelled top of Tsheung</vt:lpstr>
      <vt:lpstr>Modelled v Observed heads</vt:lpstr>
      <vt:lpstr>Slide 121</vt:lpstr>
      <vt:lpstr>Modelled 10 year drawdown for Bobonong wells</vt:lpstr>
      <vt:lpstr>Recharge </vt:lpstr>
      <vt:lpstr>Modelled groundwater levels (A)</vt:lpstr>
      <vt:lpstr>Modelled groundwater levels (B)</vt:lpstr>
      <vt:lpstr>Modelled drawdown: 16 wells 300m3/d 20 years</vt:lpstr>
      <vt:lpstr>Slide 127</vt:lpstr>
      <vt:lpstr>Modelled drawdown: 16 wells 500m3/d 20 years</vt:lpstr>
      <vt:lpstr>Pathlines: 500m3/d scenario</vt:lpstr>
      <vt:lpstr>Slide 130</vt:lpstr>
      <vt:lpstr>Conclusions &amp; Recommendations T. Preston</vt:lpstr>
      <vt:lpstr>Major Conclusions</vt:lpstr>
      <vt:lpstr>Groundwater Resource</vt:lpstr>
      <vt:lpstr>Groundwater Model</vt:lpstr>
      <vt:lpstr>Slide 135</vt:lpstr>
      <vt:lpstr>Thuni Dam Pipeline</vt:lpstr>
      <vt:lpstr>Slide 137</vt:lpstr>
      <vt:lpstr>Remedial Works</vt:lpstr>
    </vt:vector>
  </TitlesOfParts>
  <Company>Water Surveys Botswana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WSB</dc:creator>
  <cp:lastModifiedBy>Tony</cp:lastModifiedBy>
  <cp:revision>109</cp:revision>
  <dcterms:created xsi:type="dcterms:W3CDTF">2008-12-09T05:37:40Z</dcterms:created>
  <dcterms:modified xsi:type="dcterms:W3CDTF">2011-02-25T08:05:15Z</dcterms:modified>
</cp:coreProperties>
</file>